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3.jpg" ContentType="image/jpg"/>
  <Override PartName="/ppt/media/image4.jpg" ContentType="image/jpg"/>
  <Override PartName="/ppt/media/image5.jpg" ContentType="image/jpg"/>
  <Override PartName="/ppt/media/image6.jpg" ContentType="image/jpg"/>
  <Override PartName="/ppt/media/image7.jpg" ContentType="image/jpg"/>
  <Override PartName="/ppt/media/image9.jpg" ContentType="image/jpg"/>
  <Override PartName="/ppt/media/image10.jpg" ContentType="image/jpg"/>
  <Override PartName="/ppt/notesSlides/notesSlide4.xml" ContentType="application/vnd.openxmlformats-officedocument.presentationml.notesSlide+xml"/>
  <Override PartName="/ppt/media/image11.jpg" ContentType="image/jp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531" r:id="rId2"/>
    <p:sldId id="562" r:id="rId3"/>
    <p:sldId id="523" r:id="rId4"/>
    <p:sldId id="524" r:id="rId5"/>
    <p:sldId id="520" r:id="rId6"/>
    <p:sldId id="526" r:id="rId7"/>
    <p:sldId id="541" r:id="rId8"/>
    <p:sldId id="528" r:id="rId9"/>
    <p:sldId id="529" r:id="rId10"/>
    <p:sldId id="530" r:id="rId11"/>
    <p:sldId id="558" r:id="rId12"/>
    <p:sldId id="545" r:id="rId13"/>
    <p:sldId id="548" r:id="rId14"/>
    <p:sldId id="563" r:id="rId15"/>
    <p:sldId id="543" r:id="rId16"/>
    <p:sldId id="544" r:id="rId17"/>
    <p:sldId id="550" r:id="rId18"/>
    <p:sldId id="561" r:id="rId19"/>
    <p:sldId id="534" r:id="rId20"/>
    <p:sldId id="552" r:id="rId21"/>
    <p:sldId id="555" r:id="rId22"/>
    <p:sldId id="556" r:id="rId23"/>
    <p:sldId id="557" r:id="rId24"/>
    <p:sldId id="481" r:id="rId25"/>
    <p:sldId id="45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FCE2D4"/>
    <a:srgbClr val="FEF8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80052" autoAdjust="0"/>
  </p:normalViewPr>
  <p:slideViewPr>
    <p:cSldViewPr snapToGrid="0">
      <p:cViewPr varScale="1">
        <p:scale>
          <a:sx n="68" d="100"/>
          <a:sy n="68" d="100"/>
        </p:scale>
        <p:origin x="1980" y="78"/>
      </p:cViewPr>
      <p:guideLst>
        <p:guide orient="horz" pos="2160"/>
        <p:guide pos="2880"/>
      </p:guideLst>
    </p:cSldViewPr>
  </p:slideViewPr>
  <p:notesTextViewPr>
    <p:cViewPr>
      <p:scale>
        <a:sx n="1" d="1"/>
        <a:sy n="1" d="1"/>
      </p:scale>
      <p:origin x="0" y="0"/>
    </p:cViewPr>
  </p:notesTextViewPr>
  <p:sorterViewPr>
    <p:cViewPr>
      <p:scale>
        <a:sx n="112" d="100"/>
        <a:sy n="112" d="100"/>
      </p:scale>
      <p:origin x="0" y="-297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AC7960-B546-47B2-9A8A-63C84B8650C4}" type="doc">
      <dgm:prSet loTypeId="urn:microsoft.com/office/officeart/2005/8/layout/cycle6" loCatId="relationship" qsTypeId="urn:microsoft.com/office/officeart/2005/8/quickstyle/simple1" qsCatId="simple" csTypeId="urn:microsoft.com/office/officeart/2005/8/colors/colorful1" csCatId="colorful" phldr="1"/>
      <dgm:spPr/>
    </dgm:pt>
    <dgm:pt modelId="{AABDB97F-8778-410B-B1BE-86B25F00C69B}">
      <dgm:prSet phldrT="[Text]" custT="1"/>
      <dgm:spPr>
        <a:solidFill>
          <a:srgbClr val="FF7171"/>
        </a:solidFill>
      </dgm:spPr>
      <dgm:t>
        <a:bodyPr/>
        <a:lstStyle/>
        <a:p>
          <a:r>
            <a:rPr lang="en-US" sz="2000" b="0" dirty="0">
              <a:solidFill>
                <a:srgbClr val="000000"/>
              </a:solidFill>
            </a:rPr>
            <a:t>physics</a:t>
          </a:r>
        </a:p>
      </dgm:t>
    </dgm:pt>
    <dgm:pt modelId="{FE9DD7E5-205B-4040-B55B-F677C89745E1}" type="parTrans" cxnId="{AD5B3347-1577-44D3-84BB-402CC097F1B4}">
      <dgm:prSet/>
      <dgm:spPr/>
      <dgm:t>
        <a:bodyPr/>
        <a:lstStyle/>
        <a:p>
          <a:endParaRPr lang="en-US" sz="2000" b="1">
            <a:solidFill>
              <a:srgbClr val="000000"/>
            </a:solidFill>
          </a:endParaRPr>
        </a:p>
      </dgm:t>
    </dgm:pt>
    <dgm:pt modelId="{1B8FFE2E-EA2B-41FA-897C-45674CCAE5FB}" type="sibTrans" cxnId="{AD5B3347-1577-44D3-84BB-402CC097F1B4}">
      <dgm:prSet/>
      <dgm:spPr>
        <a:ln>
          <a:solidFill>
            <a:srgbClr val="FF0066"/>
          </a:solidFill>
        </a:ln>
      </dgm:spPr>
      <dgm:t>
        <a:bodyPr/>
        <a:lstStyle/>
        <a:p>
          <a:endParaRPr lang="en-US" sz="4000" b="1">
            <a:solidFill>
              <a:srgbClr val="000000"/>
            </a:solidFill>
          </a:endParaRPr>
        </a:p>
      </dgm:t>
    </dgm:pt>
    <dgm:pt modelId="{E25B2782-8BE0-485E-AA78-F62819559E44}">
      <dgm:prSet phldrT="[Text]" custT="1"/>
      <dgm:spPr>
        <a:solidFill>
          <a:srgbClr val="FF79AF"/>
        </a:solidFill>
      </dgm:spPr>
      <dgm:t>
        <a:bodyPr/>
        <a:lstStyle/>
        <a:p>
          <a:r>
            <a:rPr lang="en-US" sz="2000" b="0" dirty="0">
              <a:solidFill>
                <a:srgbClr val="000000"/>
              </a:solidFill>
            </a:rPr>
            <a:t>chemistry</a:t>
          </a:r>
        </a:p>
      </dgm:t>
    </dgm:pt>
    <dgm:pt modelId="{DC337CED-6569-4BE8-8070-FF74C36EA611}" type="parTrans" cxnId="{8C4005E6-BED0-4410-9D92-5F99F768294C}">
      <dgm:prSet/>
      <dgm:spPr/>
      <dgm:t>
        <a:bodyPr/>
        <a:lstStyle/>
        <a:p>
          <a:endParaRPr lang="en-US" sz="2000" b="1">
            <a:solidFill>
              <a:srgbClr val="000000"/>
            </a:solidFill>
          </a:endParaRPr>
        </a:p>
      </dgm:t>
    </dgm:pt>
    <dgm:pt modelId="{1AF15EB7-5C90-4C1B-958C-DBC0FEC3E28B}" type="sibTrans" cxnId="{8C4005E6-BED0-4410-9D92-5F99F768294C}">
      <dgm:prSet/>
      <dgm:spPr>
        <a:ln>
          <a:solidFill>
            <a:srgbClr val="CC00FF"/>
          </a:solidFill>
        </a:ln>
      </dgm:spPr>
      <dgm:t>
        <a:bodyPr/>
        <a:lstStyle/>
        <a:p>
          <a:endParaRPr lang="en-US" sz="4000" b="1">
            <a:solidFill>
              <a:srgbClr val="000000"/>
            </a:solidFill>
          </a:endParaRPr>
        </a:p>
      </dgm:t>
    </dgm:pt>
    <dgm:pt modelId="{2B91C355-E705-4D66-B0F4-76FC0C4E6D81}">
      <dgm:prSet phldrT="[Text]" custT="1"/>
      <dgm:spPr>
        <a:solidFill>
          <a:srgbClr val="ED9FFF"/>
        </a:solidFill>
      </dgm:spPr>
      <dgm:t>
        <a:bodyPr/>
        <a:lstStyle/>
        <a:p>
          <a:r>
            <a:rPr lang="en-US" sz="2000" b="0" dirty="0">
              <a:solidFill>
                <a:srgbClr val="000000"/>
              </a:solidFill>
            </a:rPr>
            <a:t>biology</a:t>
          </a:r>
        </a:p>
      </dgm:t>
    </dgm:pt>
    <dgm:pt modelId="{1706F5FF-5648-48DA-B675-5EA41F8104CF}" type="parTrans" cxnId="{3F24FE5C-8864-4964-A47A-EF5F89D5C76D}">
      <dgm:prSet/>
      <dgm:spPr/>
      <dgm:t>
        <a:bodyPr/>
        <a:lstStyle/>
        <a:p>
          <a:endParaRPr lang="en-US" sz="2000" b="1">
            <a:solidFill>
              <a:srgbClr val="000000"/>
            </a:solidFill>
          </a:endParaRPr>
        </a:p>
      </dgm:t>
    </dgm:pt>
    <dgm:pt modelId="{9FF4E326-A16B-4147-978A-2CDC8825A292}" type="sibTrans" cxnId="{3F24FE5C-8864-4964-A47A-EF5F89D5C76D}">
      <dgm:prSet/>
      <dgm:spPr>
        <a:ln>
          <a:solidFill>
            <a:srgbClr val="7030A0"/>
          </a:solidFill>
        </a:ln>
      </dgm:spPr>
      <dgm:t>
        <a:bodyPr/>
        <a:lstStyle/>
        <a:p>
          <a:endParaRPr lang="en-US" sz="4000" b="1">
            <a:solidFill>
              <a:srgbClr val="000000"/>
            </a:solidFill>
          </a:endParaRPr>
        </a:p>
      </dgm:t>
    </dgm:pt>
    <dgm:pt modelId="{C9FAE5ED-09EC-4DFF-8F94-D37473083BCB}">
      <dgm:prSet phldrT="[Text]" custT="1"/>
      <dgm:spPr>
        <a:solidFill>
          <a:srgbClr val="00B0F0"/>
        </a:solidFill>
      </dgm:spPr>
      <dgm:t>
        <a:bodyPr/>
        <a:lstStyle/>
        <a:p>
          <a:r>
            <a:rPr lang="en-US" sz="2000" b="0" dirty="0">
              <a:solidFill>
                <a:srgbClr val="000000"/>
              </a:solidFill>
            </a:rPr>
            <a:t>Computer science</a:t>
          </a:r>
        </a:p>
      </dgm:t>
    </dgm:pt>
    <dgm:pt modelId="{FECA4109-19DA-46EC-A354-0588DEF8E5E6}" type="parTrans" cxnId="{FE9FD362-7939-4D5D-9218-1C3EDA9C8FE4}">
      <dgm:prSet/>
      <dgm:spPr/>
      <dgm:t>
        <a:bodyPr/>
        <a:lstStyle/>
        <a:p>
          <a:endParaRPr lang="en-US" sz="2000" b="1">
            <a:solidFill>
              <a:srgbClr val="000000"/>
            </a:solidFill>
          </a:endParaRPr>
        </a:p>
      </dgm:t>
    </dgm:pt>
    <dgm:pt modelId="{12F1C784-A619-493A-A653-CF707DAE8908}" type="sibTrans" cxnId="{FE9FD362-7939-4D5D-9218-1C3EDA9C8FE4}">
      <dgm:prSet/>
      <dgm:spPr>
        <a:ln>
          <a:solidFill>
            <a:srgbClr val="00FFFF"/>
          </a:solidFill>
        </a:ln>
      </dgm:spPr>
      <dgm:t>
        <a:bodyPr/>
        <a:lstStyle/>
        <a:p>
          <a:endParaRPr lang="en-US" sz="4000" b="1">
            <a:solidFill>
              <a:srgbClr val="000000"/>
            </a:solidFill>
          </a:endParaRPr>
        </a:p>
      </dgm:t>
    </dgm:pt>
    <dgm:pt modelId="{454937EB-C765-4B23-90F7-8AC88D39F6F4}">
      <dgm:prSet phldrT="[Text]" custT="1"/>
      <dgm:spPr>
        <a:solidFill>
          <a:srgbClr val="00FFFF"/>
        </a:solidFill>
      </dgm:spPr>
      <dgm:t>
        <a:bodyPr/>
        <a:lstStyle/>
        <a:p>
          <a:r>
            <a:rPr lang="en-US" sz="2000" b="0" dirty="0">
              <a:solidFill>
                <a:srgbClr val="000000"/>
              </a:solidFill>
            </a:rPr>
            <a:t>languages</a:t>
          </a:r>
        </a:p>
      </dgm:t>
    </dgm:pt>
    <dgm:pt modelId="{0D47D2D3-A83B-44A6-984E-3B4FF7DE37A8}" type="parTrans" cxnId="{453E98B5-2184-4D0D-A97A-9BE2AA465D70}">
      <dgm:prSet/>
      <dgm:spPr/>
      <dgm:t>
        <a:bodyPr/>
        <a:lstStyle/>
        <a:p>
          <a:endParaRPr lang="en-US" sz="2000" b="1">
            <a:solidFill>
              <a:srgbClr val="000000"/>
            </a:solidFill>
          </a:endParaRPr>
        </a:p>
      </dgm:t>
    </dgm:pt>
    <dgm:pt modelId="{16C12E4A-5591-4127-BCB5-8322CF774330}" type="sibTrans" cxnId="{453E98B5-2184-4D0D-A97A-9BE2AA465D70}">
      <dgm:prSet/>
      <dgm:spPr>
        <a:ln>
          <a:solidFill>
            <a:srgbClr val="00FF99"/>
          </a:solidFill>
        </a:ln>
      </dgm:spPr>
      <dgm:t>
        <a:bodyPr/>
        <a:lstStyle/>
        <a:p>
          <a:endParaRPr lang="en-US" sz="4000" b="1">
            <a:solidFill>
              <a:srgbClr val="000000"/>
            </a:solidFill>
          </a:endParaRPr>
        </a:p>
      </dgm:t>
    </dgm:pt>
    <dgm:pt modelId="{CE9706B8-D542-4C8E-928B-CFC19BD9AD78}">
      <dgm:prSet phldrT="[Text]" custT="1"/>
      <dgm:spPr>
        <a:solidFill>
          <a:srgbClr val="00FF99"/>
        </a:solidFill>
      </dgm:spPr>
      <dgm:t>
        <a:bodyPr/>
        <a:lstStyle/>
        <a:p>
          <a:r>
            <a:rPr lang="en-US" sz="2000" b="0" dirty="0">
              <a:solidFill>
                <a:srgbClr val="000000"/>
              </a:solidFill>
            </a:rPr>
            <a:t>geography</a:t>
          </a:r>
        </a:p>
      </dgm:t>
    </dgm:pt>
    <dgm:pt modelId="{2E389A77-FE6C-41C8-BA05-AB2EB1C33EC5}" type="parTrans" cxnId="{86A0D13C-EE71-467F-9B8F-4911271625DB}">
      <dgm:prSet/>
      <dgm:spPr/>
      <dgm:t>
        <a:bodyPr/>
        <a:lstStyle/>
        <a:p>
          <a:endParaRPr lang="en-US" sz="2000" b="1">
            <a:solidFill>
              <a:srgbClr val="000000"/>
            </a:solidFill>
          </a:endParaRPr>
        </a:p>
      </dgm:t>
    </dgm:pt>
    <dgm:pt modelId="{F2B1B6FC-43F2-4226-81F6-FE8A02C4D360}" type="sibTrans" cxnId="{86A0D13C-EE71-467F-9B8F-4911271625DB}">
      <dgm:prSet/>
      <dgm:spPr>
        <a:ln>
          <a:solidFill>
            <a:srgbClr val="00CC00"/>
          </a:solidFill>
        </a:ln>
      </dgm:spPr>
      <dgm:t>
        <a:bodyPr/>
        <a:lstStyle/>
        <a:p>
          <a:endParaRPr lang="en-US" sz="4000" b="1">
            <a:solidFill>
              <a:srgbClr val="000000"/>
            </a:solidFill>
          </a:endParaRPr>
        </a:p>
      </dgm:t>
    </dgm:pt>
    <dgm:pt modelId="{CE6D72EE-8D98-4426-BFB6-159A0C9FDFB0}">
      <dgm:prSet phldrT="[Text]" custT="1"/>
      <dgm:spPr>
        <a:solidFill>
          <a:srgbClr val="00CC00"/>
        </a:solidFill>
      </dgm:spPr>
      <dgm:t>
        <a:bodyPr/>
        <a:lstStyle/>
        <a:p>
          <a:r>
            <a:rPr lang="en-US" sz="2000" b="0" dirty="0">
              <a:solidFill>
                <a:srgbClr val="000000"/>
              </a:solidFill>
            </a:rPr>
            <a:t>history</a:t>
          </a:r>
        </a:p>
      </dgm:t>
    </dgm:pt>
    <dgm:pt modelId="{EB9A779E-4702-47AC-A2F3-FAB7D21326F2}" type="parTrans" cxnId="{AAF4864D-FF24-47A1-85EF-ACFA41DC0554}">
      <dgm:prSet/>
      <dgm:spPr/>
      <dgm:t>
        <a:bodyPr/>
        <a:lstStyle/>
        <a:p>
          <a:endParaRPr lang="en-US" sz="2000" b="1">
            <a:solidFill>
              <a:srgbClr val="000000"/>
            </a:solidFill>
          </a:endParaRPr>
        </a:p>
      </dgm:t>
    </dgm:pt>
    <dgm:pt modelId="{1082C58F-148F-4A96-B766-B007DE69EC5C}" type="sibTrans" cxnId="{AAF4864D-FF24-47A1-85EF-ACFA41DC0554}">
      <dgm:prSet/>
      <dgm:spPr>
        <a:ln>
          <a:solidFill>
            <a:srgbClr val="00B050"/>
          </a:solidFill>
        </a:ln>
      </dgm:spPr>
      <dgm:t>
        <a:bodyPr/>
        <a:lstStyle/>
        <a:p>
          <a:endParaRPr lang="en-US" sz="4000" b="1">
            <a:solidFill>
              <a:srgbClr val="000000"/>
            </a:solidFill>
          </a:endParaRPr>
        </a:p>
      </dgm:t>
    </dgm:pt>
    <dgm:pt modelId="{170F8C89-E905-48F0-A590-D2501A47EBB2}">
      <dgm:prSet phldrT="[Text]" custT="1"/>
      <dgm:spPr>
        <a:solidFill>
          <a:srgbClr val="66FF33"/>
        </a:solidFill>
      </dgm:spPr>
      <dgm:t>
        <a:bodyPr/>
        <a:lstStyle/>
        <a:p>
          <a:r>
            <a:rPr lang="en-US" sz="2000" b="0" dirty="0">
              <a:solidFill>
                <a:srgbClr val="000000"/>
              </a:solidFill>
            </a:rPr>
            <a:t>Theology and religions</a:t>
          </a:r>
        </a:p>
      </dgm:t>
    </dgm:pt>
    <dgm:pt modelId="{40613219-A8B4-4D26-8AB9-5CC8ECCEA0E9}" type="parTrans" cxnId="{BD5066AA-524B-44E6-B7BC-1A1A24083FA8}">
      <dgm:prSet/>
      <dgm:spPr/>
      <dgm:t>
        <a:bodyPr/>
        <a:lstStyle/>
        <a:p>
          <a:endParaRPr lang="en-US" sz="2000" b="1">
            <a:solidFill>
              <a:srgbClr val="000000"/>
            </a:solidFill>
          </a:endParaRPr>
        </a:p>
      </dgm:t>
    </dgm:pt>
    <dgm:pt modelId="{42038861-DA3F-4364-91CD-DCB0DE7975A4}" type="sibTrans" cxnId="{BD5066AA-524B-44E6-B7BC-1A1A24083FA8}">
      <dgm:prSet/>
      <dgm:spPr/>
      <dgm:t>
        <a:bodyPr/>
        <a:lstStyle/>
        <a:p>
          <a:endParaRPr lang="en-US" sz="4000" b="1">
            <a:solidFill>
              <a:srgbClr val="000000"/>
            </a:solidFill>
          </a:endParaRPr>
        </a:p>
      </dgm:t>
    </dgm:pt>
    <dgm:pt modelId="{558A75D8-E05C-4CC8-B7A8-B34549A63543}">
      <dgm:prSet phldrT="[Text]" custT="1"/>
      <dgm:spPr>
        <a:solidFill>
          <a:srgbClr val="FFFF00"/>
        </a:solidFill>
      </dgm:spPr>
      <dgm:t>
        <a:bodyPr/>
        <a:lstStyle/>
        <a:p>
          <a:r>
            <a:rPr lang="en-US" sz="2000" b="0" dirty="0">
              <a:solidFill>
                <a:srgbClr val="000000"/>
              </a:solidFill>
            </a:rPr>
            <a:t>literature</a:t>
          </a:r>
        </a:p>
      </dgm:t>
    </dgm:pt>
    <dgm:pt modelId="{999FEDF2-9516-4BBF-8BC0-78965ABDDF8E}" type="parTrans" cxnId="{2BC24525-FD2D-4A2C-8E0B-0126EB02DD64}">
      <dgm:prSet/>
      <dgm:spPr/>
      <dgm:t>
        <a:bodyPr/>
        <a:lstStyle/>
        <a:p>
          <a:endParaRPr lang="en-US" sz="2000" b="1">
            <a:solidFill>
              <a:srgbClr val="000000"/>
            </a:solidFill>
          </a:endParaRPr>
        </a:p>
      </dgm:t>
    </dgm:pt>
    <dgm:pt modelId="{032C5E73-7543-47BC-85DD-22816EC7DE1A}" type="sibTrans" cxnId="{2BC24525-FD2D-4A2C-8E0B-0126EB02DD64}">
      <dgm:prSet/>
      <dgm:spPr>
        <a:ln>
          <a:solidFill>
            <a:schemeClr val="accent4"/>
          </a:solidFill>
        </a:ln>
      </dgm:spPr>
      <dgm:t>
        <a:bodyPr/>
        <a:lstStyle/>
        <a:p>
          <a:endParaRPr lang="en-US" sz="4000" b="1">
            <a:solidFill>
              <a:srgbClr val="000000"/>
            </a:solidFill>
          </a:endParaRPr>
        </a:p>
      </dgm:t>
    </dgm:pt>
    <dgm:pt modelId="{86049DC8-9813-42F7-A24E-D1E4114C210A}">
      <dgm:prSet phldrT="[Text]" custT="1"/>
      <dgm:spPr/>
      <dgm:t>
        <a:bodyPr/>
        <a:lstStyle/>
        <a:p>
          <a:r>
            <a:rPr lang="en-US" sz="2000" b="0" dirty="0">
              <a:solidFill>
                <a:srgbClr val="000000"/>
              </a:solidFill>
            </a:rPr>
            <a:t>arts</a:t>
          </a:r>
        </a:p>
      </dgm:t>
    </dgm:pt>
    <dgm:pt modelId="{6FCA2E37-915E-43B0-BC2D-FAF48F1C3B5E}" type="parTrans" cxnId="{B16CACDD-7B4B-47DF-93FA-364FC824D8BC}">
      <dgm:prSet/>
      <dgm:spPr/>
      <dgm:t>
        <a:bodyPr/>
        <a:lstStyle/>
        <a:p>
          <a:endParaRPr lang="en-US" sz="2000" b="1">
            <a:solidFill>
              <a:srgbClr val="000000"/>
            </a:solidFill>
          </a:endParaRPr>
        </a:p>
      </dgm:t>
    </dgm:pt>
    <dgm:pt modelId="{C18A4B9B-2141-4C5D-A7D2-7A49FDC1255B}" type="sibTrans" cxnId="{B16CACDD-7B4B-47DF-93FA-364FC824D8BC}">
      <dgm:prSet/>
      <dgm:spPr>
        <a:ln>
          <a:solidFill>
            <a:schemeClr val="accent2"/>
          </a:solidFill>
        </a:ln>
      </dgm:spPr>
      <dgm:t>
        <a:bodyPr/>
        <a:lstStyle/>
        <a:p>
          <a:endParaRPr lang="en-US" sz="4000" b="1">
            <a:solidFill>
              <a:srgbClr val="000000"/>
            </a:solidFill>
          </a:endParaRPr>
        </a:p>
      </dgm:t>
    </dgm:pt>
    <dgm:pt modelId="{1CC92EFD-C4BC-494B-9571-64E0D7757DDF}">
      <dgm:prSet phldrT="[Text]" custT="1"/>
      <dgm:spPr>
        <a:solidFill>
          <a:srgbClr val="F29368"/>
        </a:solidFill>
      </dgm:spPr>
      <dgm:t>
        <a:bodyPr/>
        <a:lstStyle/>
        <a:p>
          <a:r>
            <a:rPr lang="en-US" sz="1800" b="0" dirty="0">
              <a:solidFill>
                <a:srgbClr val="000000"/>
              </a:solidFill>
            </a:rPr>
            <a:t>mathematics</a:t>
          </a:r>
        </a:p>
      </dgm:t>
    </dgm:pt>
    <dgm:pt modelId="{5B167EA1-9825-419D-8D19-FCFD0F18AFBB}" type="parTrans" cxnId="{C092E5DE-D675-42B3-838F-9E7C5F776234}">
      <dgm:prSet/>
      <dgm:spPr/>
      <dgm:t>
        <a:bodyPr/>
        <a:lstStyle/>
        <a:p>
          <a:endParaRPr lang="en-US" sz="2000" b="1">
            <a:solidFill>
              <a:srgbClr val="000000"/>
            </a:solidFill>
          </a:endParaRPr>
        </a:p>
      </dgm:t>
    </dgm:pt>
    <dgm:pt modelId="{AF18B046-C1C9-4C27-8DCA-A38EC5608E96}" type="sibTrans" cxnId="{C092E5DE-D675-42B3-838F-9E7C5F776234}">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FF0000"/>
          </a:solidFill>
        </a:ln>
      </dgm:spPr>
      <dgm:t>
        <a:bodyPr/>
        <a:lstStyle/>
        <a:p>
          <a:endParaRPr lang="en-US" sz="4000" b="1">
            <a:solidFill>
              <a:srgbClr val="000000"/>
            </a:solidFill>
          </a:endParaRPr>
        </a:p>
      </dgm:t>
    </dgm:pt>
    <dgm:pt modelId="{EFAEAE48-A578-41E0-8BAC-A0A049745C1F}">
      <dgm:prSet phldrT="[Text]" custT="1"/>
      <dgm:spPr>
        <a:solidFill>
          <a:srgbClr val="CCFF33"/>
        </a:solidFill>
      </dgm:spPr>
      <dgm:t>
        <a:bodyPr/>
        <a:lstStyle/>
        <a:p>
          <a:r>
            <a:rPr lang="en-US" sz="2000" b="0" dirty="0">
              <a:solidFill>
                <a:srgbClr val="000000"/>
              </a:solidFill>
            </a:rPr>
            <a:t>philosophy</a:t>
          </a:r>
        </a:p>
      </dgm:t>
    </dgm:pt>
    <dgm:pt modelId="{4F397C49-C882-4F0E-A3BC-BF1BDAD343D6}" type="parTrans" cxnId="{4B63212B-E625-478D-8BCE-72343A0861B7}">
      <dgm:prSet/>
      <dgm:spPr/>
      <dgm:t>
        <a:bodyPr/>
        <a:lstStyle/>
        <a:p>
          <a:endParaRPr lang="en-US" sz="2000" b="1">
            <a:solidFill>
              <a:srgbClr val="000000"/>
            </a:solidFill>
          </a:endParaRPr>
        </a:p>
      </dgm:t>
    </dgm:pt>
    <dgm:pt modelId="{D685406D-3B2F-4FBF-BF7A-8A9D9DABD381}" type="sibTrans" cxnId="{4B63212B-E625-478D-8BCE-72343A0861B7}">
      <dgm:prSet/>
      <dgm:spPr>
        <a:ln>
          <a:solidFill>
            <a:srgbClr val="92D050"/>
          </a:solidFill>
        </a:ln>
      </dgm:spPr>
      <dgm:t>
        <a:bodyPr/>
        <a:lstStyle/>
        <a:p>
          <a:endParaRPr lang="en-US" sz="4000" b="1">
            <a:solidFill>
              <a:srgbClr val="000000"/>
            </a:solidFill>
          </a:endParaRPr>
        </a:p>
      </dgm:t>
    </dgm:pt>
    <dgm:pt modelId="{F6306B95-F874-4A8E-976A-99A6EF63333F}">
      <dgm:prSet phldrT="[Text]" custT="1"/>
      <dgm:spPr>
        <a:solidFill>
          <a:srgbClr val="CCFF99"/>
        </a:solidFill>
      </dgm:spPr>
      <dgm:t>
        <a:bodyPr/>
        <a:lstStyle/>
        <a:p>
          <a:r>
            <a:rPr lang="en-US" sz="2000" b="0" dirty="0">
              <a:solidFill>
                <a:srgbClr val="000000"/>
              </a:solidFill>
            </a:rPr>
            <a:t>psychology</a:t>
          </a:r>
        </a:p>
      </dgm:t>
    </dgm:pt>
    <dgm:pt modelId="{0A7194B1-E02B-461F-9FB5-01D76A7DF3D5}" type="parTrans" cxnId="{AAAB43FA-9EC7-4B42-A341-F51182164534}">
      <dgm:prSet/>
      <dgm:spPr/>
      <dgm:t>
        <a:bodyPr/>
        <a:lstStyle/>
        <a:p>
          <a:endParaRPr lang="en-US"/>
        </a:p>
      </dgm:t>
    </dgm:pt>
    <dgm:pt modelId="{C5910421-BA2B-4541-A5F6-81E57CE4180A}" type="sibTrans" cxnId="{AAAB43FA-9EC7-4B42-A341-F51182164534}">
      <dgm:prSet/>
      <dgm:spPr/>
      <dgm:t>
        <a:bodyPr/>
        <a:lstStyle/>
        <a:p>
          <a:endParaRPr lang="en-US"/>
        </a:p>
      </dgm:t>
    </dgm:pt>
    <dgm:pt modelId="{24F56ADE-C2D7-4B1D-83BA-11A8A4DDABAD}" type="pres">
      <dgm:prSet presAssocID="{C4AC7960-B546-47B2-9A8A-63C84B8650C4}" presName="cycle" presStyleCnt="0">
        <dgm:presLayoutVars>
          <dgm:dir/>
          <dgm:resizeHandles val="exact"/>
        </dgm:presLayoutVars>
      </dgm:prSet>
      <dgm:spPr/>
    </dgm:pt>
    <dgm:pt modelId="{1B6708DF-6074-4275-8014-E90C91774E2C}" type="pres">
      <dgm:prSet presAssocID="{AABDB97F-8778-410B-B1BE-86B25F00C69B}" presName="node" presStyleLbl="node1" presStyleIdx="0" presStyleCnt="13" custScaleX="268246" custScaleY="176866" custRadScaleRad="101104" custRadScaleInc="3735">
        <dgm:presLayoutVars>
          <dgm:bulletEnabled val="1"/>
        </dgm:presLayoutVars>
      </dgm:prSet>
      <dgm:spPr/>
    </dgm:pt>
    <dgm:pt modelId="{9C08B59E-6F4E-416A-B8CE-05424B68B04A}" type="pres">
      <dgm:prSet presAssocID="{AABDB97F-8778-410B-B1BE-86B25F00C69B}" presName="spNode" presStyleCnt="0"/>
      <dgm:spPr/>
    </dgm:pt>
    <dgm:pt modelId="{56D3F759-5B68-46D7-AE64-9D604AFE1559}" type="pres">
      <dgm:prSet presAssocID="{1B8FFE2E-EA2B-41FA-897C-45674CCAE5FB}" presName="sibTrans" presStyleLbl="sibTrans1D1" presStyleIdx="0" presStyleCnt="13" custScaleX="2000000" custScaleY="2000000"/>
      <dgm:spPr/>
    </dgm:pt>
    <dgm:pt modelId="{EA76FE25-F45C-4F53-A3A0-3C7A7C571870}" type="pres">
      <dgm:prSet presAssocID="{E25B2782-8BE0-485E-AA78-F62819559E44}" presName="node" presStyleLbl="node1" presStyleIdx="1" presStyleCnt="13" custScaleX="268246" custScaleY="176866" custRadScaleRad="102744" custRadScaleInc="143402">
        <dgm:presLayoutVars>
          <dgm:bulletEnabled val="1"/>
        </dgm:presLayoutVars>
      </dgm:prSet>
      <dgm:spPr/>
    </dgm:pt>
    <dgm:pt modelId="{31D3D915-2C9A-4549-862A-42BD8C303306}" type="pres">
      <dgm:prSet presAssocID="{E25B2782-8BE0-485E-AA78-F62819559E44}" presName="spNode" presStyleCnt="0"/>
      <dgm:spPr/>
    </dgm:pt>
    <dgm:pt modelId="{556313B7-D4CF-4B2D-BED1-8AB2864CF1FE}" type="pres">
      <dgm:prSet presAssocID="{1AF15EB7-5C90-4C1B-958C-DBC0FEC3E28B}" presName="sibTrans" presStyleLbl="sibTrans1D1" presStyleIdx="1" presStyleCnt="13" custScaleX="2000000" custScaleY="2000000"/>
      <dgm:spPr/>
    </dgm:pt>
    <dgm:pt modelId="{7BFD6623-2D83-451C-AFB6-A00561EDBB13}" type="pres">
      <dgm:prSet presAssocID="{2B91C355-E705-4D66-B0F4-76FC0C4E6D81}" presName="node" presStyleLbl="node1" presStyleIdx="2" presStyleCnt="13" custScaleX="268246" custScaleY="176866" custRadScaleRad="98676" custRadScaleInc="68478">
        <dgm:presLayoutVars>
          <dgm:bulletEnabled val="1"/>
        </dgm:presLayoutVars>
      </dgm:prSet>
      <dgm:spPr/>
    </dgm:pt>
    <dgm:pt modelId="{E3AEABFE-1850-4C2B-9D46-FFA156F0866B}" type="pres">
      <dgm:prSet presAssocID="{2B91C355-E705-4D66-B0F4-76FC0C4E6D81}" presName="spNode" presStyleCnt="0"/>
      <dgm:spPr/>
    </dgm:pt>
    <dgm:pt modelId="{5CC1FB8B-FDB1-46F5-B821-6EC174B18923}" type="pres">
      <dgm:prSet presAssocID="{9FF4E326-A16B-4147-978A-2CDC8825A292}" presName="sibTrans" presStyleLbl="sibTrans1D1" presStyleIdx="2" presStyleCnt="13" custScaleX="2000000" custScaleY="2000000"/>
      <dgm:spPr/>
    </dgm:pt>
    <dgm:pt modelId="{348066AC-7442-4AFB-AB95-680C7ACA2396}" type="pres">
      <dgm:prSet presAssocID="{C9FAE5ED-09EC-4DFF-8F94-D37473083BCB}" presName="node" presStyleLbl="node1" presStyleIdx="3" presStyleCnt="13" custScaleX="268246" custScaleY="176866" custRadScaleRad="109653" custRadScaleInc="-5005">
        <dgm:presLayoutVars>
          <dgm:bulletEnabled val="1"/>
        </dgm:presLayoutVars>
      </dgm:prSet>
      <dgm:spPr/>
    </dgm:pt>
    <dgm:pt modelId="{2224B597-2A70-4DF2-B929-8BC1C6F02FFC}" type="pres">
      <dgm:prSet presAssocID="{C9FAE5ED-09EC-4DFF-8F94-D37473083BCB}" presName="spNode" presStyleCnt="0"/>
      <dgm:spPr/>
    </dgm:pt>
    <dgm:pt modelId="{CED5A495-ACD6-45D1-9694-1095EBB2B725}" type="pres">
      <dgm:prSet presAssocID="{12F1C784-A619-493A-A653-CF707DAE8908}" presName="sibTrans" presStyleLbl="sibTrans1D1" presStyleIdx="3" presStyleCnt="13" custScaleX="2000000" custScaleY="2000000"/>
      <dgm:spPr/>
    </dgm:pt>
    <dgm:pt modelId="{6BDBD9C3-8215-4425-A708-5FB713B3FE8A}" type="pres">
      <dgm:prSet presAssocID="{454937EB-C765-4B23-90F7-8AC88D39F6F4}" presName="node" presStyleLbl="node1" presStyleIdx="4" presStyleCnt="13" custScaleX="268246" custScaleY="176866" custRadScaleRad="90595" custRadScaleInc="-37745">
        <dgm:presLayoutVars>
          <dgm:bulletEnabled val="1"/>
        </dgm:presLayoutVars>
      </dgm:prSet>
      <dgm:spPr/>
    </dgm:pt>
    <dgm:pt modelId="{623762E2-5B85-4C92-B4B8-F832AC41C64C}" type="pres">
      <dgm:prSet presAssocID="{454937EB-C765-4B23-90F7-8AC88D39F6F4}" presName="spNode" presStyleCnt="0"/>
      <dgm:spPr/>
    </dgm:pt>
    <dgm:pt modelId="{AFC9FF87-17E9-4940-8CCD-E66ACF7EB408}" type="pres">
      <dgm:prSet presAssocID="{16C12E4A-5591-4127-BCB5-8322CF774330}" presName="sibTrans" presStyleLbl="sibTrans1D1" presStyleIdx="4" presStyleCnt="13" custScaleX="2000000" custScaleY="2000000"/>
      <dgm:spPr/>
    </dgm:pt>
    <dgm:pt modelId="{A514DF2B-5C0A-486A-89AE-3D14D24DED5E}" type="pres">
      <dgm:prSet presAssocID="{CE9706B8-D542-4C8E-928B-CFC19BD9AD78}" presName="node" presStyleLbl="node1" presStyleIdx="5" presStyleCnt="13" custScaleX="268246" custScaleY="176866" custRadScaleRad="103587" custRadScaleInc="-115127">
        <dgm:presLayoutVars>
          <dgm:bulletEnabled val="1"/>
        </dgm:presLayoutVars>
      </dgm:prSet>
      <dgm:spPr/>
    </dgm:pt>
    <dgm:pt modelId="{4AC33C08-B869-410A-9966-806D005445DD}" type="pres">
      <dgm:prSet presAssocID="{CE9706B8-D542-4C8E-928B-CFC19BD9AD78}" presName="spNode" presStyleCnt="0"/>
      <dgm:spPr/>
    </dgm:pt>
    <dgm:pt modelId="{CBCE1DC4-7E37-4883-A36A-A8E2909D6900}" type="pres">
      <dgm:prSet presAssocID="{F2B1B6FC-43F2-4226-81F6-FE8A02C4D360}" presName="sibTrans" presStyleLbl="sibTrans1D1" presStyleIdx="5" presStyleCnt="13" custScaleX="2000000" custScaleY="2000000"/>
      <dgm:spPr/>
    </dgm:pt>
    <dgm:pt modelId="{D71BAEFF-5C6A-42B6-804F-24433A276284}" type="pres">
      <dgm:prSet presAssocID="{CE6D72EE-8D98-4426-BFB6-159A0C9FDFB0}" presName="node" presStyleLbl="node1" presStyleIdx="6" presStyleCnt="13" custScaleX="268246" custScaleY="176866" custRadScaleRad="99333" custRadScaleInc="-11041">
        <dgm:presLayoutVars>
          <dgm:bulletEnabled val="1"/>
        </dgm:presLayoutVars>
      </dgm:prSet>
      <dgm:spPr/>
    </dgm:pt>
    <dgm:pt modelId="{11D65316-D289-42A0-9EA8-B95AD1EE27C8}" type="pres">
      <dgm:prSet presAssocID="{CE6D72EE-8D98-4426-BFB6-159A0C9FDFB0}" presName="spNode" presStyleCnt="0"/>
      <dgm:spPr/>
    </dgm:pt>
    <dgm:pt modelId="{CA79651D-8CB8-4E05-A77C-BBDAA253DEB2}" type="pres">
      <dgm:prSet presAssocID="{1082C58F-148F-4A96-B766-B007DE69EC5C}" presName="sibTrans" presStyleLbl="sibTrans1D1" presStyleIdx="6" presStyleCnt="13" custScaleX="2000000" custScaleY="2000000"/>
      <dgm:spPr/>
    </dgm:pt>
    <dgm:pt modelId="{EE68C98A-9D72-4B5E-8930-F9C19F4A9540}" type="pres">
      <dgm:prSet presAssocID="{170F8C89-E905-48F0-A590-D2501A47EBB2}" presName="node" presStyleLbl="node1" presStyleIdx="7" presStyleCnt="13" custScaleX="268246" custScaleY="176866" custRadScaleRad="111057" custRadScaleInc="134621">
        <dgm:presLayoutVars>
          <dgm:bulletEnabled val="1"/>
        </dgm:presLayoutVars>
      </dgm:prSet>
      <dgm:spPr/>
    </dgm:pt>
    <dgm:pt modelId="{7EC29A3A-0FFB-43A7-99F3-C0A18BE4162E}" type="pres">
      <dgm:prSet presAssocID="{170F8C89-E905-48F0-A590-D2501A47EBB2}" presName="spNode" presStyleCnt="0"/>
      <dgm:spPr/>
    </dgm:pt>
    <dgm:pt modelId="{4BE68E09-D39E-4AA1-9E36-EBD2B64E6EE1}" type="pres">
      <dgm:prSet presAssocID="{42038861-DA3F-4364-91CD-DCB0DE7975A4}" presName="sibTrans" presStyleLbl="sibTrans1D1" presStyleIdx="7" presStyleCnt="13" custScaleX="2000000" custScaleY="2000000"/>
      <dgm:spPr/>
    </dgm:pt>
    <dgm:pt modelId="{59FAD4D2-5C55-4E0C-BCDD-F0E17BFD8E84}" type="pres">
      <dgm:prSet presAssocID="{EFAEAE48-A578-41E0-8BAC-A0A049745C1F}" presName="node" presStyleLbl="node1" presStyleIdx="8" presStyleCnt="13" custScaleX="268246" custScaleY="176866" custRadScaleRad="101359" custRadScaleInc="95173">
        <dgm:presLayoutVars>
          <dgm:bulletEnabled val="1"/>
        </dgm:presLayoutVars>
      </dgm:prSet>
      <dgm:spPr/>
    </dgm:pt>
    <dgm:pt modelId="{2546BAA0-3A5A-4155-B5DA-C09032154AB9}" type="pres">
      <dgm:prSet presAssocID="{EFAEAE48-A578-41E0-8BAC-A0A049745C1F}" presName="spNode" presStyleCnt="0"/>
      <dgm:spPr/>
    </dgm:pt>
    <dgm:pt modelId="{2493D9EC-1FB0-4133-A9B8-9F5D4FB22AF4}" type="pres">
      <dgm:prSet presAssocID="{D685406D-3B2F-4FBF-BF7A-8A9D9DABD381}" presName="sibTrans" presStyleLbl="sibTrans1D1" presStyleIdx="8" presStyleCnt="13" custScaleX="2000000" custScaleY="2000000"/>
      <dgm:spPr/>
    </dgm:pt>
    <dgm:pt modelId="{EB469553-CD86-4536-8C73-F886A9B0785D}" type="pres">
      <dgm:prSet presAssocID="{F6306B95-F874-4A8E-976A-99A6EF63333F}" presName="node" presStyleLbl="node1" presStyleIdx="9" presStyleCnt="13" custScaleX="268246" custScaleY="176866" custRadScaleRad="104749" custRadScaleInc="35273">
        <dgm:presLayoutVars>
          <dgm:bulletEnabled val="1"/>
        </dgm:presLayoutVars>
      </dgm:prSet>
      <dgm:spPr/>
    </dgm:pt>
    <dgm:pt modelId="{55352A86-5304-4480-9322-4D3E99B4D854}" type="pres">
      <dgm:prSet presAssocID="{F6306B95-F874-4A8E-976A-99A6EF63333F}" presName="spNode" presStyleCnt="0"/>
      <dgm:spPr/>
    </dgm:pt>
    <dgm:pt modelId="{17E539D2-7F2B-491F-8AF1-73CE2469EE7F}" type="pres">
      <dgm:prSet presAssocID="{C5910421-BA2B-4541-A5F6-81E57CE4180A}" presName="sibTrans" presStyleLbl="sibTrans1D1" presStyleIdx="9" presStyleCnt="13" custScaleX="2000000" custScaleY="2000000"/>
      <dgm:spPr/>
    </dgm:pt>
    <dgm:pt modelId="{232DFD1A-61F6-4CF3-8155-0321BCEA8F8F}" type="pres">
      <dgm:prSet presAssocID="{558A75D8-E05C-4CC8-B7A8-B34549A63543}" presName="node" presStyleLbl="node1" presStyleIdx="10" presStyleCnt="13" custScaleX="268246" custScaleY="176866" custRadScaleRad="112340" custRadScaleInc="-35987">
        <dgm:presLayoutVars>
          <dgm:bulletEnabled val="1"/>
        </dgm:presLayoutVars>
      </dgm:prSet>
      <dgm:spPr/>
    </dgm:pt>
    <dgm:pt modelId="{1925025D-BC9A-4D12-A315-1ABA8D9E6011}" type="pres">
      <dgm:prSet presAssocID="{558A75D8-E05C-4CC8-B7A8-B34549A63543}" presName="spNode" presStyleCnt="0"/>
      <dgm:spPr/>
    </dgm:pt>
    <dgm:pt modelId="{CED51D3C-83E6-4F73-8C4D-8E389B7DD117}" type="pres">
      <dgm:prSet presAssocID="{032C5E73-7543-47BC-85DD-22816EC7DE1A}" presName="sibTrans" presStyleLbl="sibTrans1D1" presStyleIdx="10" presStyleCnt="13" custScaleX="2000000" custScaleY="2000000"/>
      <dgm:spPr/>
    </dgm:pt>
    <dgm:pt modelId="{C8994345-3AA6-4581-BCBD-DE92568EFD18}" type="pres">
      <dgm:prSet presAssocID="{86049DC8-9813-42F7-A24E-D1E4114C210A}" presName="node" presStyleLbl="node1" presStyleIdx="11" presStyleCnt="13" custScaleX="268246" custScaleY="176866" custRadScaleRad="108206" custRadScaleInc="-92480">
        <dgm:presLayoutVars>
          <dgm:bulletEnabled val="1"/>
        </dgm:presLayoutVars>
      </dgm:prSet>
      <dgm:spPr/>
    </dgm:pt>
    <dgm:pt modelId="{27D80439-D5FD-4218-A35C-42DCEB11E7F9}" type="pres">
      <dgm:prSet presAssocID="{86049DC8-9813-42F7-A24E-D1E4114C210A}" presName="spNode" presStyleCnt="0"/>
      <dgm:spPr/>
    </dgm:pt>
    <dgm:pt modelId="{0840240D-E150-4EA3-B4E7-8CAE5B3E1FE7}" type="pres">
      <dgm:prSet presAssocID="{C18A4B9B-2141-4C5D-A7D2-7A49FDC1255B}" presName="sibTrans" presStyleLbl="sibTrans1D1" presStyleIdx="11" presStyleCnt="13" custScaleX="2000000" custScaleY="2000000"/>
      <dgm:spPr/>
    </dgm:pt>
    <dgm:pt modelId="{0F742C6F-10A3-4C42-A766-3EB496913BDF}" type="pres">
      <dgm:prSet presAssocID="{1CC92EFD-C4BC-494B-9571-64E0D7757DDF}" presName="node" presStyleLbl="node1" presStyleIdx="12" presStyleCnt="13" custScaleX="268246" custScaleY="176866" custRadScaleRad="105635" custRadScaleInc="-141984">
        <dgm:presLayoutVars>
          <dgm:bulletEnabled val="1"/>
        </dgm:presLayoutVars>
      </dgm:prSet>
      <dgm:spPr/>
    </dgm:pt>
    <dgm:pt modelId="{79534B86-F7EB-479B-BC18-E77AD38217FF}" type="pres">
      <dgm:prSet presAssocID="{1CC92EFD-C4BC-494B-9571-64E0D7757DDF}" presName="spNode" presStyleCnt="0"/>
      <dgm:spPr/>
    </dgm:pt>
    <dgm:pt modelId="{BF6B3F19-B8CB-4171-88A3-8286E47211E4}" type="pres">
      <dgm:prSet presAssocID="{AF18B046-C1C9-4C27-8DCA-A38EC5608E96}" presName="sibTrans" presStyleLbl="sibTrans1D1" presStyleIdx="12" presStyleCnt="13" custScaleX="2000000" custScaleY="2000000"/>
      <dgm:spPr/>
    </dgm:pt>
  </dgm:ptLst>
  <dgm:cxnLst>
    <dgm:cxn modelId="{436C7C00-95FC-4299-9B3E-2A9A326F49A1}" type="presOf" srcId="{42038861-DA3F-4364-91CD-DCB0DE7975A4}" destId="{4BE68E09-D39E-4AA1-9E36-EBD2B64E6EE1}" srcOrd="0" destOrd="0" presId="urn:microsoft.com/office/officeart/2005/8/layout/cycle6"/>
    <dgm:cxn modelId="{D1909507-82C0-41DF-9DDB-D16C335440ED}" type="presOf" srcId="{C5910421-BA2B-4541-A5F6-81E57CE4180A}" destId="{17E539D2-7F2B-491F-8AF1-73CE2469EE7F}" srcOrd="0" destOrd="0" presId="urn:microsoft.com/office/officeart/2005/8/layout/cycle6"/>
    <dgm:cxn modelId="{A51D4317-8334-4763-84ED-95BC0B5202F5}" type="presOf" srcId="{C4AC7960-B546-47B2-9A8A-63C84B8650C4}" destId="{24F56ADE-C2D7-4B1D-83BA-11A8A4DDABAD}" srcOrd="0" destOrd="0" presId="urn:microsoft.com/office/officeart/2005/8/layout/cycle6"/>
    <dgm:cxn modelId="{2BC24525-FD2D-4A2C-8E0B-0126EB02DD64}" srcId="{C4AC7960-B546-47B2-9A8A-63C84B8650C4}" destId="{558A75D8-E05C-4CC8-B7A8-B34549A63543}" srcOrd="10" destOrd="0" parTransId="{999FEDF2-9516-4BBF-8BC0-78965ABDDF8E}" sibTransId="{032C5E73-7543-47BC-85DD-22816EC7DE1A}"/>
    <dgm:cxn modelId="{4255A826-5D49-4374-9DDB-94C67BB8FDF1}" type="presOf" srcId="{AF18B046-C1C9-4C27-8DCA-A38EC5608E96}" destId="{BF6B3F19-B8CB-4171-88A3-8286E47211E4}" srcOrd="0" destOrd="0" presId="urn:microsoft.com/office/officeart/2005/8/layout/cycle6"/>
    <dgm:cxn modelId="{4C72BC29-BBF4-4682-9E0F-646B6901C2A3}" type="presOf" srcId="{1B8FFE2E-EA2B-41FA-897C-45674CCAE5FB}" destId="{56D3F759-5B68-46D7-AE64-9D604AFE1559}" srcOrd="0" destOrd="0" presId="urn:microsoft.com/office/officeart/2005/8/layout/cycle6"/>
    <dgm:cxn modelId="{4B63212B-E625-478D-8BCE-72343A0861B7}" srcId="{C4AC7960-B546-47B2-9A8A-63C84B8650C4}" destId="{EFAEAE48-A578-41E0-8BAC-A0A049745C1F}" srcOrd="8" destOrd="0" parTransId="{4F397C49-C882-4F0E-A3BC-BF1BDAD343D6}" sibTransId="{D685406D-3B2F-4FBF-BF7A-8A9D9DABD381}"/>
    <dgm:cxn modelId="{6841FF30-2CEB-4690-8E3E-4EFAC5665C90}" type="presOf" srcId="{1082C58F-148F-4A96-B766-B007DE69EC5C}" destId="{CA79651D-8CB8-4E05-A77C-BBDAA253DEB2}" srcOrd="0" destOrd="0" presId="urn:microsoft.com/office/officeart/2005/8/layout/cycle6"/>
    <dgm:cxn modelId="{7BC3F339-1D97-4795-9CAC-E8DE0359F0DA}" type="presOf" srcId="{1AF15EB7-5C90-4C1B-958C-DBC0FEC3E28B}" destId="{556313B7-D4CF-4B2D-BED1-8AB2864CF1FE}" srcOrd="0" destOrd="0" presId="urn:microsoft.com/office/officeart/2005/8/layout/cycle6"/>
    <dgm:cxn modelId="{86A0D13C-EE71-467F-9B8F-4911271625DB}" srcId="{C4AC7960-B546-47B2-9A8A-63C84B8650C4}" destId="{CE9706B8-D542-4C8E-928B-CFC19BD9AD78}" srcOrd="5" destOrd="0" parTransId="{2E389A77-FE6C-41C8-BA05-AB2EB1C33EC5}" sibTransId="{F2B1B6FC-43F2-4226-81F6-FE8A02C4D360}"/>
    <dgm:cxn modelId="{8DC90C3D-8503-4956-838A-15DB0D02233A}" type="presOf" srcId="{9FF4E326-A16B-4147-978A-2CDC8825A292}" destId="{5CC1FB8B-FDB1-46F5-B821-6EC174B18923}" srcOrd="0" destOrd="0" presId="urn:microsoft.com/office/officeart/2005/8/layout/cycle6"/>
    <dgm:cxn modelId="{3F24FE5C-8864-4964-A47A-EF5F89D5C76D}" srcId="{C4AC7960-B546-47B2-9A8A-63C84B8650C4}" destId="{2B91C355-E705-4D66-B0F4-76FC0C4E6D81}" srcOrd="2" destOrd="0" parTransId="{1706F5FF-5648-48DA-B675-5EA41F8104CF}" sibTransId="{9FF4E326-A16B-4147-978A-2CDC8825A292}"/>
    <dgm:cxn modelId="{BBA38F42-E8D8-4B85-9DE9-D8B2E707C3EA}" type="presOf" srcId="{1CC92EFD-C4BC-494B-9571-64E0D7757DDF}" destId="{0F742C6F-10A3-4C42-A766-3EB496913BDF}" srcOrd="0" destOrd="0" presId="urn:microsoft.com/office/officeart/2005/8/layout/cycle6"/>
    <dgm:cxn modelId="{FE9FD362-7939-4D5D-9218-1C3EDA9C8FE4}" srcId="{C4AC7960-B546-47B2-9A8A-63C84B8650C4}" destId="{C9FAE5ED-09EC-4DFF-8F94-D37473083BCB}" srcOrd="3" destOrd="0" parTransId="{FECA4109-19DA-46EC-A354-0588DEF8E5E6}" sibTransId="{12F1C784-A619-493A-A653-CF707DAE8908}"/>
    <dgm:cxn modelId="{983D5764-977A-4840-98C9-5853689E97EB}" type="presOf" srcId="{D685406D-3B2F-4FBF-BF7A-8A9D9DABD381}" destId="{2493D9EC-1FB0-4133-A9B8-9F5D4FB22AF4}" srcOrd="0" destOrd="0" presId="urn:microsoft.com/office/officeart/2005/8/layout/cycle6"/>
    <dgm:cxn modelId="{85ED1465-4EF1-4AA7-888A-2B5B0AE31D05}" type="presOf" srcId="{032C5E73-7543-47BC-85DD-22816EC7DE1A}" destId="{CED51D3C-83E6-4F73-8C4D-8E389B7DD117}" srcOrd="0" destOrd="0" presId="urn:microsoft.com/office/officeart/2005/8/layout/cycle6"/>
    <dgm:cxn modelId="{40575D45-B889-4E0D-8188-B3538841CAF0}" type="presOf" srcId="{C9FAE5ED-09EC-4DFF-8F94-D37473083BCB}" destId="{348066AC-7442-4AFB-AB95-680C7ACA2396}" srcOrd="0" destOrd="0" presId="urn:microsoft.com/office/officeart/2005/8/layout/cycle6"/>
    <dgm:cxn modelId="{AD5B3347-1577-44D3-84BB-402CC097F1B4}" srcId="{C4AC7960-B546-47B2-9A8A-63C84B8650C4}" destId="{AABDB97F-8778-410B-B1BE-86B25F00C69B}" srcOrd="0" destOrd="0" parTransId="{FE9DD7E5-205B-4040-B55B-F677C89745E1}" sibTransId="{1B8FFE2E-EA2B-41FA-897C-45674CCAE5FB}"/>
    <dgm:cxn modelId="{AAF4864D-FF24-47A1-85EF-ACFA41DC0554}" srcId="{C4AC7960-B546-47B2-9A8A-63C84B8650C4}" destId="{CE6D72EE-8D98-4426-BFB6-159A0C9FDFB0}" srcOrd="6" destOrd="0" parTransId="{EB9A779E-4702-47AC-A2F3-FAB7D21326F2}" sibTransId="{1082C58F-148F-4A96-B766-B007DE69EC5C}"/>
    <dgm:cxn modelId="{E584646F-9681-48E7-97AD-A8B40E6DF0FE}" type="presOf" srcId="{454937EB-C765-4B23-90F7-8AC88D39F6F4}" destId="{6BDBD9C3-8215-4425-A708-5FB713B3FE8A}" srcOrd="0" destOrd="0" presId="urn:microsoft.com/office/officeart/2005/8/layout/cycle6"/>
    <dgm:cxn modelId="{C5D4844F-3404-4D43-BFD0-36B92E634CEF}" type="presOf" srcId="{EFAEAE48-A578-41E0-8BAC-A0A049745C1F}" destId="{59FAD4D2-5C55-4E0C-BCDD-F0E17BFD8E84}" srcOrd="0" destOrd="0" presId="urn:microsoft.com/office/officeart/2005/8/layout/cycle6"/>
    <dgm:cxn modelId="{6041F571-4FAF-42D4-8EFC-BD5F847C5F67}" type="presOf" srcId="{CE6D72EE-8D98-4426-BFB6-159A0C9FDFB0}" destId="{D71BAEFF-5C6A-42B6-804F-24433A276284}" srcOrd="0" destOrd="0" presId="urn:microsoft.com/office/officeart/2005/8/layout/cycle6"/>
    <dgm:cxn modelId="{6ED19274-E9B4-4944-932A-98A9CAE4F276}" type="presOf" srcId="{F6306B95-F874-4A8E-976A-99A6EF63333F}" destId="{EB469553-CD86-4536-8C73-F886A9B0785D}" srcOrd="0" destOrd="0" presId="urn:microsoft.com/office/officeart/2005/8/layout/cycle6"/>
    <dgm:cxn modelId="{0E6FF155-8D4B-4F60-9818-D335B068BC28}" type="presOf" srcId="{558A75D8-E05C-4CC8-B7A8-B34549A63543}" destId="{232DFD1A-61F6-4CF3-8155-0321BCEA8F8F}" srcOrd="0" destOrd="0" presId="urn:microsoft.com/office/officeart/2005/8/layout/cycle6"/>
    <dgm:cxn modelId="{D6F01D56-5553-4D61-AAFC-DC170C4DA925}" type="presOf" srcId="{CE9706B8-D542-4C8E-928B-CFC19BD9AD78}" destId="{A514DF2B-5C0A-486A-89AE-3D14D24DED5E}" srcOrd="0" destOrd="0" presId="urn:microsoft.com/office/officeart/2005/8/layout/cycle6"/>
    <dgm:cxn modelId="{48DBE07C-DF77-4CE0-B94E-B5454A6EFEAE}" type="presOf" srcId="{AABDB97F-8778-410B-B1BE-86B25F00C69B}" destId="{1B6708DF-6074-4275-8014-E90C91774E2C}" srcOrd="0" destOrd="0" presId="urn:microsoft.com/office/officeart/2005/8/layout/cycle6"/>
    <dgm:cxn modelId="{6B430194-9C98-4B95-A3CA-B6D2629953A7}" type="presOf" srcId="{86049DC8-9813-42F7-A24E-D1E4114C210A}" destId="{C8994345-3AA6-4581-BCBD-DE92568EFD18}" srcOrd="0" destOrd="0" presId="urn:microsoft.com/office/officeart/2005/8/layout/cycle6"/>
    <dgm:cxn modelId="{459B249B-5490-474E-BA7C-90415EFA6360}" type="presOf" srcId="{2B91C355-E705-4D66-B0F4-76FC0C4E6D81}" destId="{7BFD6623-2D83-451C-AFB6-A00561EDBB13}" srcOrd="0" destOrd="0" presId="urn:microsoft.com/office/officeart/2005/8/layout/cycle6"/>
    <dgm:cxn modelId="{BD5066AA-524B-44E6-B7BC-1A1A24083FA8}" srcId="{C4AC7960-B546-47B2-9A8A-63C84B8650C4}" destId="{170F8C89-E905-48F0-A590-D2501A47EBB2}" srcOrd="7" destOrd="0" parTransId="{40613219-A8B4-4D26-8AB9-5CC8ECCEA0E9}" sibTransId="{42038861-DA3F-4364-91CD-DCB0DE7975A4}"/>
    <dgm:cxn modelId="{453E98B5-2184-4D0D-A97A-9BE2AA465D70}" srcId="{C4AC7960-B546-47B2-9A8A-63C84B8650C4}" destId="{454937EB-C765-4B23-90F7-8AC88D39F6F4}" srcOrd="4" destOrd="0" parTransId="{0D47D2D3-A83B-44A6-984E-3B4FF7DE37A8}" sibTransId="{16C12E4A-5591-4127-BCB5-8322CF774330}"/>
    <dgm:cxn modelId="{2E9A2BD8-5DC7-498F-9411-14160D57E0E9}" type="presOf" srcId="{E25B2782-8BE0-485E-AA78-F62819559E44}" destId="{EA76FE25-F45C-4F53-A3A0-3C7A7C571870}" srcOrd="0" destOrd="0" presId="urn:microsoft.com/office/officeart/2005/8/layout/cycle6"/>
    <dgm:cxn modelId="{B16CACDD-7B4B-47DF-93FA-364FC824D8BC}" srcId="{C4AC7960-B546-47B2-9A8A-63C84B8650C4}" destId="{86049DC8-9813-42F7-A24E-D1E4114C210A}" srcOrd="11" destOrd="0" parTransId="{6FCA2E37-915E-43B0-BC2D-FAF48F1C3B5E}" sibTransId="{C18A4B9B-2141-4C5D-A7D2-7A49FDC1255B}"/>
    <dgm:cxn modelId="{C092E5DE-D675-42B3-838F-9E7C5F776234}" srcId="{C4AC7960-B546-47B2-9A8A-63C84B8650C4}" destId="{1CC92EFD-C4BC-494B-9571-64E0D7757DDF}" srcOrd="12" destOrd="0" parTransId="{5B167EA1-9825-419D-8D19-FCFD0F18AFBB}" sibTransId="{AF18B046-C1C9-4C27-8DCA-A38EC5608E96}"/>
    <dgm:cxn modelId="{486514E0-BA9F-4F0E-98CC-9F539BAF6B2D}" type="presOf" srcId="{170F8C89-E905-48F0-A590-D2501A47EBB2}" destId="{EE68C98A-9D72-4B5E-8930-F9C19F4A9540}" srcOrd="0" destOrd="0" presId="urn:microsoft.com/office/officeart/2005/8/layout/cycle6"/>
    <dgm:cxn modelId="{FAD468E2-7247-4317-BA2D-F1D8B814B9FF}" type="presOf" srcId="{F2B1B6FC-43F2-4226-81F6-FE8A02C4D360}" destId="{CBCE1DC4-7E37-4883-A36A-A8E2909D6900}" srcOrd="0" destOrd="0" presId="urn:microsoft.com/office/officeart/2005/8/layout/cycle6"/>
    <dgm:cxn modelId="{8C6282E3-CB3C-4760-A8F2-EA3A6E182000}" type="presOf" srcId="{12F1C784-A619-493A-A653-CF707DAE8908}" destId="{CED5A495-ACD6-45D1-9694-1095EBB2B725}" srcOrd="0" destOrd="0" presId="urn:microsoft.com/office/officeart/2005/8/layout/cycle6"/>
    <dgm:cxn modelId="{A97EE0E3-147E-48FD-9211-52C645422FD1}" type="presOf" srcId="{C18A4B9B-2141-4C5D-A7D2-7A49FDC1255B}" destId="{0840240D-E150-4EA3-B4E7-8CAE5B3E1FE7}" srcOrd="0" destOrd="0" presId="urn:microsoft.com/office/officeart/2005/8/layout/cycle6"/>
    <dgm:cxn modelId="{81A60BE4-ED74-4E16-9AA2-F863749B8D02}" type="presOf" srcId="{16C12E4A-5591-4127-BCB5-8322CF774330}" destId="{AFC9FF87-17E9-4940-8CCD-E66ACF7EB408}" srcOrd="0" destOrd="0" presId="urn:microsoft.com/office/officeart/2005/8/layout/cycle6"/>
    <dgm:cxn modelId="{8C4005E6-BED0-4410-9D92-5F99F768294C}" srcId="{C4AC7960-B546-47B2-9A8A-63C84B8650C4}" destId="{E25B2782-8BE0-485E-AA78-F62819559E44}" srcOrd="1" destOrd="0" parTransId="{DC337CED-6569-4BE8-8070-FF74C36EA611}" sibTransId="{1AF15EB7-5C90-4C1B-958C-DBC0FEC3E28B}"/>
    <dgm:cxn modelId="{AAAB43FA-9EC7-4B42-A341-F51182164534}" srcId="{C4AC7960-B546-47B2-9A8A-63C84B8650C4}" destId="{F6306B95-F874-4A8E-976A-99A6EF63333F}" srcOrd="9" destOrd="0" parTransId="{0A7194B1-E02B-461F-9FB5-01D76A7DF3D5}" sibTransId="{C5910421-BA2B-4541-A5F6-81E57CE4180A}"/>
    <dgm:cxn modelId="{8511E902-994F-45BA-BFC2-ED9CE61EF751}" type="presParOf" srcId="{24F56ADE-C2D7-4B1D-83BA-11A8A4DDABAD}" destId="{1B6708DF-6074-4275-8014-E90C91774E2C}" srcOrd="0" destOrd="0" presId="urn:microsoft.com/office/officeart/2005/8/layout/cycle6"/>
    <dgm:cxn modelId="{F4233C75-3ACF-40B9-846A-8CC5F0B515A4}" type="presParOf" srcId="{24F56ADE-C2D7-4B1D-83BA-11A8A4DDABAD}" destId="{9C08B59E-6F4E-416A-B8CE-05424B68B04A}" srcOrd="1" destOrd="0" presId="urn:microsoft.com/office/officeart/2005/8/layout/cycle6"/>
    <dgm:cxn modelId="{1A68FD6A-B1D5-4C5E-8C31-674EC9A56C99}" type="presParOf" srcId="{24F56ADE-C2D7-4B1D-83BA-11A8A4DDABAD}" destId="{56D3F759-5B68-46D7-AE64-9D604AFE1559}" srcOrd="2" destOrd="0" presId="urn:microsoft.com/office/officeart/2005/8/layout/cycle6"/>
    <dgm:cxn modelId="{6C3116EC-BDDE-4646-A5E1-3BE8E8C2D87E}" type="presParOf" srcId="{24F56ADE-C2D7-4B1D-83BA-11A8A4DDABAD}" destId="{EA76FE25-F45C-4F53-A3A0-3C7A7C571870}" srcOrd="3" destOrd="0" presId="urn:microsoft.com/office/officeart/2005/8/layout/cycle6"/>
    <dgm:cxn modelId="{48720E47-CF26-4DBD-942D-67DFBD18081F}" type="presParOf" srcId="{24F56ADE-C2D7-4B1D-83BA-11A8A4DDABAD}" destId="{31D3D915-2C9A-4549-862A-42BD8C303306}" srcOrd="4" destOrd="0" presId="urn:microsoft.com/office/officeart/2005/8/layout/cycle6"/>
    <dgm:cxn modelId="{7503DEC7-318A-4EAE-8A23-C985423571BE}" type="presParOf" srcId="{24F56ADE-C2D7-4B1D-83BA-11A8A4DDABAD}" destId="{556313B7-D4CF-4B2D-BED1-8AB2864CF1FE}" srcOrd="5" destOrd="0" presId="urn:microsoft.com/office/officeart/2005/8/layout/cycle6"/>
    <dgm:cxn modelId="{D6B35272-8CCE-49C9-AF49-353DC7C16C99}" type="presParOf" srcId="{24F56ADE-C2D7-4B1D-83BA-11A8A4DDABAD}" destId="{7BFD6623-2D83-451C-AFB6-A00561EDBB13}" srcOrd="6" destOrd="0" presId="urn:microsoft.com/office/officeart/2005/8/layout/cycle6"/>
    <dgm:cxn modelId="{15382CA9-E641-4A23-97DC-F8215B86C4A7}" type="presParOf" srcId="{24F56ADE-C2D7-4B1D-83BA-11A8A4DDABAD}" destId="{E3AEABFE-1850-4C2B-9D46-FFA156F0866B}" srcOrd="7" destOrd="0" presId="urn:microsoft.com/office/officeart/2005/8/layout/cycle6"/>
    <dgm:cxn modelId="{5882E4B3-BF26-4864-86AA-377E4F3DF726}" type="presParOf" srcId="{24F56ADE-C2D7-4B1D-83BA-11A8A4DDABAD}" destId="{5CC1FB8B-FDB1-46F5-B821-6EC174B18923}" srcOrd="8" destOrd="0" presId="urn:microsoft.com/office/officeart/2005/8/layout/cycle6"/>
    <dgm:cxn modelId="{6CC737CD-4CD1-40AD-BF6F-DC3077ED873E}" type="presParOf" srcId="{24F56ADE-C2D7-4B1D-83BA-11A8A4DDABAD}" destId="{348066AC-7442-4AFB-AB95-680C7ACA2396}" srcOrd="9" destOrd="0" presId="urn:microsoft.com/office/officeart/2005/8/layout/cycle6"/>
    <dgm:cxn modelId="{9AEF4D2C-BDFB-4CA4-937F-A33513724B7F}" type="presParOf" srcId="{24F56ADE-C2D7-4B1D-83BA-11A8A4DDABAD}" destId="{2224B597-2A70-4DF2-B929-8BC1C6F02FFC}" srcOrd="10" destOrd="0" presId="urn:microsoft.com/office/officeart/2005/8/layout/cycle6"/>
    <dgm:cxn modelId="{54DDA522-B959-4551-98BC-1F424F30A9E5}" type="presParOf" srcId="{24F56ADE-C2D7-4B1D-83BA-11A8A4DDABAD}" destId="{CED5A495-ACD6-45D1-9694-1095EBB2B725}" srcOrd="11" destOrd="0" presId="urn:microsoft.com/office/officeart/2005/8/layout/cycle6"/>
    <dgm:cxn modelId="{7972AE6F-1853-45A0-B540-A0640F0610F3}" type="presParOf" srcId="{24F56ADE-C2D7-4B1D-83BA-11A8A4DDABAD}" destId="{6BDBD9C3-8215-4425-A708-5FB713B3FE8A}" srcOrd="12" destOrd="0" presId="urn:microsoft.com/office/officeart/2005/8/layout/cycle6"/>
    <dgm:cxn modelId="{7272F68A-BA10-4FC0-BBE7-4864BA39E5F1}" type="presParOf" srcId="{24F56ADE-C2D7-4B1D-83BA-11A8A4DDABAD}" destId="{623762E2-5B85-4C92-B4B8-F832AC41C64C}" srcOrd="13" destOrd="0" presId="urn:microsoft.com/office/officeart/2005/8/layout/cycle6"/>
    <dgm:cxn modelId="{CAB6080C-C987-4314-892B-9E08328228F0}" type="presParOf" srcId="{24F56ADE-C2D7-4B1D-83BA-11A8A4DDABAD}" destId="{AFC9FF87-17E9-4940-8CCD-E66ACF7EB408}" srcOrd="14" destOrd="0" presId="urn:microsoft.com/office/officeart/2005/8/layout/cycle6"/>
    <dgm:cxn modelId="{66B953E4-D44A-4C3A-B738-34890999960C}" type="presParOf" srcId="{24F56ADE-C2D7-4B1D-83BA-11A8A4DDABAD}" destId="{A514DF2B-5C0A-486A-89AE-3D14D24DED5E}" srcOrd="15" destOrd="0" presId="urn:microsoft.com/office/officeart/2005/8/layout/cycle6"/>
    <dgm:cxn modelId="{894A74E1-BA92-437A-B972-0F08CC98D8FB}" type="presParOf" srcId="{24F56ADE-C2D7-4B1D-83BA-11A8A4DDABAD}" destId="{4AC33C08-B869-410A-9966-806D005445DD}" srcOrd="16" destOrd="0" presId="urn:microsoft.com/office/officeart/2005/8/layout/cycle6"/>
    <dgm:cxn modelId="{4464AC18-2BEC-4780-A6B2-DB62684545D4}" type="presParOf" srcId="{24F56ADE-C2D7-4B1D-83BA-11A8A4DDABAD}" destId="{CBCE1DC4-7E37-4883-A36A-A8E2909D6900}" srcOrd="17" destOrd="0" presId="urn:microsoft.com/office/officeart/2005/8/layout/cycle6"/>
    <dgm:cxn modelId="{0BF627A8-3A22-4E2C-B092-FEFEFD17B7E3}" type="presParOf" srcId="{24F56ADE-C2D7-4B1D-83BA-11A8A4DDABAD}" destId="{D71BAEFF-5C6A-42B6-804F-24433A276284}" srcOrd="18" destOrd="0" presId="urn:microsoft.com/office/officeart/2005/8/layout/cycle6"/>
    <dgm:cxn modelId="{5B2E1D55-9657-4CF3-96A6-1F647E46164A}" type="presParOf" srcId="{24F56ADE-C2D7-4B1D-83BA-11A8A4DDABAD}" destId="{11D65316-D289-42A0-9EA8-B95AD1EE27C8}" srcOrd="19" destOrd="0" presId="urn:microsoft.com/office/officeart/2005/8/layout/cycle6"/>
    <dgm:cxn modelId="{AFCE1A09-35AB-45CF-980A-EC6CB1DF1AB7}" type="presParOf" srcId="{24F56ADE-C2D7-4B1D-83BA-11A8A4DDABAD}" destId="{CA79651D-8CB8-4E05-A77C-BBDAA253DEB2}" srcOrd="20" destOrd="0" presId="urn:microsoft.com/office/officeart/2005/8/layout/cycle6"/>
    <dgm:cxn modelId="{2C0470A1-8772-47FE-AE29-431E66B43966}" type="presParOf" srcId="{24F56ADE-C2D7-4B1D-83BA-11A8A4DDABAD}" destId="{EE68C98A-9D72-4B5E-8930-F9C19F4A9540}" srcOrd="21" destOrd="0" presId="urn:microsoft.com/office/officeart/2005/8/layout/cycle6"/>
    <dgm:cxn modelId="{743FB745-B4CE-4491-9B22-202C79AC1C1D}" type="presParOf" srcId="{24F56ADE-C2D7-4B1D-83BA-11A8A4DDABAD}" destId="{7EC29A3A-0FFB-43A7-99F3-C0A18BE4162E}" srcOrd="22" destOrd="0" presId="urn:microsoft.com/office/officeart/2005/8/layout/cycle6"/>
    <dgm:cxn modelId="{B5ACD653-732E-45AE-ABDA-7EDCADB24C80}" type="presParOf" srcId="{24F56ADE-C2D7-4B1D-83BA-11A8A4DDABAD}" destId="{4BE68E09-D39E-4AA1-9E36-EBD2B64E6EE1}" srcOrd="23" destOrd="0" presId="urn:microsoft.com/office/officeart/2005/8/layout/cycle6"/>
    <dgm:cxn modelId="{173D74E0-8002-4BA5-BC74-7D51FB54B014}" type="presParOf" srcId="{24F56ADE-C2D7-4B1D-83BA-11A8A4DDABAD}" destId="{59FAD4D2-5C55-4E0C-BCDD-F0E17BFD8E84}" srcOrd="24" destOrd="0" presId="urn:microsoft.com/office/officeart/2005/8/layout/cycle6"/>
    <dgm:cxn modelId="{5FC76C3F-132D-4462-82AA-32DB6E9EBC7C}" type="presParOf" srcId="{24F56ADE-C2D7-4B1D-83BA-11A8A4DDABAD}" destId="{2546BAA0-3A5A-4155-B5DA-C09032154AB9}" srcOrd="25" destOrd="0" presId="urn:microsoft.com/office/officeart/2005/8/layout/cycle6"/>
    <dgm:cxn modelId="{2DFD1B78-20B1-4F1A-9A83-347F6858F410}" type="presParOf" srcId="{24F56ADE-C2D7-4B1D-83BA-11A8A4DDABAD}" destId="{2493D9EC-1FB0-4133-A9B8-9F5D4FB22AF4}" srcOrd="26" destOrd="0" presId="urn:microsoft.com/office/officeart/2005/8/layout/cycle6"/>
    <dgm:cxn modelId="{6BB311AC-C30E-427C-A47A-92540A048270}" type="presParOf" srcId="{24F56ADE-C2D7-4B1D-83BA-11A8A4DDABAD}" destId="{EB469553-CD86-4536-8C73-F886A9B0785D}" srcOrd="27" destOrd="0" presId="urn:microsoft.com/office/officeart/2005/8/layout/cycle6"/>
    <dgm:cxn modelId="{D4EB9443-21B0-491D-9E55-847436C7C89C}" type="presParOf" srcId="{24F56ADE-C2D7-4B1D-83BA-11A8A4DDABAD}" destId="{55352A86-5304-4480-9322-4D3E99B4D854}" srcOrd="28" destOrd="0" presId="urn:microsoft.com/office/officeart/2005/8/layout/cycle6"/>
    <dgm:cxn modelId="{72D9FA00-E6FE-4E95-9241-B657F1063F13}" type="presParOf" srcId="{24F56ADE-C2D7-4B1D-83BA-11A8A4DDABAD}" destId="{17E539D2-7F2B-491F-8AF1-73CE2469EE7F}" srcOrd="29" destOrd="0" presId="urn:microsoft.com/office/officeart/2005/8/layout/cycle6"/>
    <dgm:cxn modelId="{7A3D0DC5-5C7F-46FB-85E1-20DB1382D49C}" type="presParOf" srcId="{24F56ADE-C2D7-4B1D-83BA-11A8A4DDABAD}" destId="{232DFD1A-61F6-4CF3-8155-0321BCEA8F8F}" srcOrd="30" destOrd="0" presId="urn:microsoft.com/office/officeart/2005/8/layout/cycle6"/>
    <dgm:cxn modelId="{349FCAE1-6283-489F-8B67-FAD3B1C2B5F8}" type="presParOf" srcId="{24F56ADE-C2D7-4B1D-83BA-11A8A4DDABAD}" destId="{1925025D-BC9A-4D12-A315-1ABA8D9E6011}" srcOrd="31" destOrd="0" presId="urn:microsoft.com/office/officeart/2005/8/layout/cycle6"/>
    <dgm:cxn modelId="{1DD9DE74-C76E-4EDC-9A43-2EC97AA1177F}" type="presParOf" srcId="{24F56ADE-C2D7-4B1D-83BA-11A8A4DDABAD}" destId="{CED51D3C-83E6-4F73-8C4D-8E389B7DD117}" srcOrd="32" destOrd="0" presId="urn:microsoft.com/office/officeart/2005/8/layout/cycle6"/>
    <dgm:cxn modelId="{EA492156-83BE-4787-89D2-6D42CCFA5ADD}" type="presParOf" srcId="{24F56ADE-C2D7-4B1D-83BA-11A8A4DDABAD}" destId="{C8994345-3AA6-4581-BCBD-DE92568EFD18}" srcOrd="33" destOrd="0" presId="urn:microsoft.com/office/officeart/2005/8/layout/cycle6"/>
    <dgm:cxn modelId="{3395FFAC-321C-4032-AC6F-E71D47D6B402}" type="presParOf" srcId="{24F56ADE-C2D7-4B1D-83BA-11A8A4DDABAD}" destId="{27D80439-D5FD-4218-A35C-42DCEB11E7F9}" srcOrd="34" destOrd="0" presId="urn:microsoft.com/office/officeart/2005/8/layout/cycle6"/>
    <dgm:cxn modelId="{3FDE6372-B9F8-4B34-847F-7BCA2FA227DE}" type="presParOf" srcId="{24F56ADE-C2D7-4B1D-83BA-11A8A4DDABAD}" destId="{0840240D-E150-4EA3-B4E7-8CAE5B3E1FE7}" srcOrd="35" destOrd="0" presId="urn:microsoft.com/office/officeart/2005/8/layout/cycle6"/>
    <dgm:cxn modelId="{21A1EF78-BF9B-4CDF-B19E-8490CA1DDF65}" type="presParOf" srcId="{24F56ADE-C2D7-4B1D-83BA-11A8A4DDABAD}" destId="{0F742C6F-10A3-4C42-A766-3EB496913BDF}" srcOrd="36" destOrd="0" presId="urn:microsoft.com/office/officeart/2005/8/layout/cycle6"/>
    <dgm:cxn modelId="{9CAC868D-8EFA-4FD7-8DB4-F187E5964609}" type="presParOf" srcId="{24F56ADE-C2D7-4B1D-83BA-11A8A4DDABAD}" destId="{79534B86-F7EB-479B-BC18-E77AD38217FF}" srcOrd="37" destOrd="0" presId="urn:microsoft.com/office/officeart/2005/8/layout/cycle6"/>
    <dgm:cxn modelId="{91746531-1954-4784-8D0F-42B9AC204DCA}" type="presParOf" srcId="{24F56ADE-C2D7-4B1D-83BA-11A8A4DDABAD}" destId="{BF6B3F19-B8CB-4171-88A3-8286E47211E4}" srcOrd="3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6708DF-6074-4275-8014-E90C91774E2C}">
      <dsp:nvSpPr>
        <dsp:cNvPr id="0" name=""/>
        <dsp:cNvSpPr/>
      </dsp:nvSpPr>
      <dsp:spPr>
        <a:xfrm>
          <a:off x="2828467" y="-158519"/>
          <a:ext cx="1742670" cy="746860"/>
        </a:xfrm>
        <a:prstGeom prst="roundRect">
          <a:avLst/>
        </a:prstGeom>
        <a:solidFill>
          <a:srgbClr val="FF717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physics</a:t>
          </a:r>
        </a:p>
      </dsp:txBody>
      <dsp:txXfrm>
        <a:off x="2864926" y="-122060"/>
        <a:ext cx="1669752" cy="673942"/>
      </dsp:txXfrm>
    </dsp:sp>
    <dsp:sp modelId="{56D3F759-5B68-46D7-AE64-9D604AFE1559}">
      <dsp:nvSpPr>
        <dsp:cNvPr id="0" name=""/>
        <dsp:cNvSpPr/>
      </dsp:nvSpPr>
      <dsp:spPr>
        <a:xfrm>
          <a:off x="2800915" y="318670"/>
          <a:ext cx="4678715" cy="4678715"/>
        </a:xfrm>
        <a:custGeom>
          <a:avLst/>
          <a:gdLst/>
          <a:ahLst/>
          <a:cxnLst/>
          <a:rect l="0" t="0" r="0" b="0"/>
          <a:pathLst>
            <a:path>
              <a:moveTo>
                <a:pt x="1771279" y="70022"/>
              </a:moveTo>
              <a:arcTo wR="2339357" hR="2339357" stAng="15356763" swAng="156955"/>
            </a:path>
          </a:pathLst>
        </a:custGeom>
        <a:noFill/>
        <a:ln w="6350" cap="flat" cmpd="sng" algn="ctr">
          <a:solidFill>
            <a:srgbClr val="FF0066"/>
          </a:solidFill>
          <a:prstDash val="solid"/>
          <a:miter lim="800000"/>
        </a:ln>
        <a:effectLst/>
      </dsp:spPr>
      <dsp:style>
        <a:lnRef idx="1">
          <a:scrgbClr r="0" g="0" b="0"/>
        </a:lnRef>
        <a:fillRef idx="0">
          <a:scrgbClr r="0" g="0" b="0"/>
        </a:fillRef>
        <a:effectRef idx="0">
          <a:scrgbClr r="0" g="0" b="0"/>
        </a:effectRef>
        <a:fontRef idx="minor"/>
      </dsp:style>
    </dsp:sp>
    <dsp:sp modelId="{EA76FE25-F45C-4F53-A3A0-3C7A7C571870}">
      <dsp:nvSpPr>
        <dsp:cNvPr id="0" name=""/>
        <dsp:cNvSpPr/>
      </dsp:nvSpPr>
      <dsp:spPr>
        <a:xfrm>
          <a:off x="4388869" y="364915"/>
          <a:ext cx="1742670" cy="746860"/>
        </a:xfrm>
        <a:prstGeom prst="roundRect">
          <a:avLst/>
        </a:prstGeom>
        <a:solidFill>
          <a:srgbClr val="FF79A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chemistry</a:t>
          </a:r>
        </a:p>
      </dsp:txBody>
      <dsp:txXfrm>
        <a:off x="4425328" y="401374"/>
        <a:ext cx="1669752" cy="673942"/>
      </dsp:txXfrm>
    </dsp:sp>
    <dsp:sp modelId="{556313B7-D4CF-4B2D-BED1-8AB2864CF1FE}">
      <dsp:nvSpPr>
        <dsp:cNvPr id="0" name=""/>
        <dsp:cNvSpPr/>
      </dsp:nvSpPr>
      <dsp:spPr>
        <a:xfrm>
          <a:off x="3609044" y="-3542061"/>
          <a:ext cx="4678715" cy="4678715"/>
        </a:xfrm>
        <a:custGeom>
          <a:avLst/>
          <a:gdLst/>
          <a:ahLst/>
          <a:cxnLst/>
          <a:rect l="0" t="0" r="0" b="0"/>
          <a:pathLst>
            <a:path>
              <a:moveTo>
                <a:pt x="1997678" y="4653629"/>
              </a:moveTo>
              <a:arcTo wR="2339357" hR="2339357" stAng="5903909" swAng="205975"/>
            </a:path>
          </a:pathLst>
        </a:custGeom>
        <a:noFill/>
        <a:ln w="6350" cap="flat" cmpd="sng" algn="ctr">
          <a:solidFill>
            <a:srgbClr val="CC00FF"/>
          </a:solidFill>
          <a:prstDash val="solid"/>
          <a:miter lim="800000"/>
        </a:ln>
        <a:effectLst/>
      </dsp:spPr>
      <dsp:style>
        <a:lnRef idx="1">
          <a:scrgbClr r="0" g="0" b="0"/>
        </a:lnRef>
        <a:fillRef idx="0">
          <a:scrgbClr r="0" g="0" b="0"/>
        </a:fillRef>
        <a:effectRef idx="0">
          <a:scrgbClr r="0" g="0" b="0"/>
        </a:effectRef>
        <a:fontRef idx="minor"/>
      </dsp:style>
    </dsp:sp>
    <dsp:sp modelId="{7BFD6623-2D83-451C-AFB6-A00561EDBB13}">
      <dsp:nvSpPr>
        <dsp:cNvPr id="0" name=""/>
        <dsp:cNvSpPr/>
      </dsp:nvSpPr>
      <dsp:spPr>
        <a:xfrm>
          <a:off x="4846823" y="1086661"/>
          <a:ext cx="1742670" cy="746860"/>
        </a:xfrm>
        <a:prstGeom prst="roundRect">
          <a:avLst/>
        </a:prstGeom>
        <a:solidFill>
          <a:srgbClr val="ED9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biology</a:t>
          </a:r>
        </a:p>
      </dsp:txBody>
      <dsp:txXfrm>
        <a:off x="4883282" y="1123120"/>
        <a:ext cx="1669752" cy="673942"/>
      </dsp:txXfrm>
    </dsp:sp>
    <dsp:sp modelId="{5CC1FB8B-FDB1-46F5-B821-6EC174B18923}">
      <dsp:nvSpPr>
        <dsp:cNvPr id="0" name=""/>
        <dsp:cNvSpPr/>
      </dsp:nvSpPr>
      <dsp:spPr>
        <a:xfrm>
          <a:off x="3526471" y="1833487"/>
          <a:ext cx="4678715" cy="4678715"/>
        </a:xfrm>
        <a:custGeom>
          <a:avLst/>
          <a:gdLst/>
          <a:ahLst/>
          <a:cxnLst/>
          <a:rect l="0" t="0" r="0" b="0"/>
          <a:pathLst>
            <a:path>
              <a:moveTo>
                <a:pt x="2354824" y="51"/>
              </a:moveTo>
              <a:arcTo wR="2339357" hR="2339357" stAng="16222729" swAng="395558"/>
            </a:path>
          </a:pathLst>
        </a:custGeom>
        <a:noFill/>
        <a:ln w="6350" cap="flat" cmpd="sng" algn="ctr">
          <a:solidFill>
            <a:srgbClr val="7030A0"/>
          </a:solidFill>
          <a:prstDash val="solid"/>
          <a:miter lim="800000"/>
        </a:ln>
        <a:effectLst/>
      </dsp:spPr>
      <dsp:style>
        <a:lnRef idx="1">
          <a:scrgbClr r="0" g="0" b="0"/>
        </a:lnRef>
        <a:fillRef idx="0">
          <a:scrgbClr r="0" g="0" b="0"/>
        </a:fillRef>
        <a:effectRef idx="0">
          <a:scrgbClr r="0" g="0" b="0"/>
        </a:effectRef>
        <a:fontRef idx="minor"/>
      </dsp:style>
    </dsp:sp>
    <dsp:sp modelId="{348066AC-7442-4AFB-AB95-680C7ACA2396}">
      <dsp:nvSpPr>
        <dsp:cNvPr id="0" name=""/>
        <dsp:cNvSpPr/>
      </dsp:nvSpPr>
      <dsp:spPr>
        <a:xfrm>
          <a:off x="5358132" y="1851117"/>
          <a:ext cx="1742670" cy="746860"/>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Computer science</a:t>
          </a:r>
        </a:p>
      </dsp:txBody>
      <dsp:txXfrm>
        <a:off x="5394591" y="1887576"/>
        <a:ext cx="1669752" cy="673942"/>
      </dsp:txXfrm>
    </dsp:sp>
    <dsp:sp modelId="{CED5A495-ACD6-45D1-9694-1095EBB2B725}">
      <dsp:nvSpPr>
        <dsp:cNvPr id="0" name=""/>
        <dsp:cNvSpPr/>
      </dsp:nvSpPr>
      <dsp:spPr>
        <a:xfrm>
          <a:off x="2706740" y="-1746950"/>
          <a:ext cx="4678715" cy="4678715"/>
        </a:xfrm>
        <a:custGeom>
          <a:avLst/>
          <a:gdLst/>
          <a:ahLst/>
          <a:cxnLst/>
          <a:rect l="0" t="0" r="0" b="0"/>
          <a:pathLst>
            <a:path>
              <a:moveTo>
                <a:pt x="3539278" y="4347537"/>
              </a:moveTo>
              <a:arcTo wR="2339357" hR="2339357" stAng="3548460" swAng="732575"/>
            </a:path>
          </a:pathLst>
        </a:custGeom>
        <a:noFill/>
        <a:ln w="6350" cap="flat" cmpd="sng" algn="ctr">
          <a:solidFill>
            <a:srgbClr val="00FFFF"/>
          </a:solidFill>
          <a:prstDash val="solid"/>
          <a:miter lim="800000"/>
        </a:ln>
        <a:effectLst/>
      </dsp:spPr>
      <dsp:style>
        <a:lnRef idx="1">
          <a:scrgbClr r="0" g="0" b="0"/>
        </a:lnRef>
        <a:fillRef idx="0">
          <a:scrgbClr r="0" g="0" b="0"/>
        </a:fillRef>
        <a:effectRef idx="0">
          <a:scrgbClr r="0" g="0" b="0"/>
        </a:effectRef>
        <a:fontRef idx="minor"/>
      </dsp:style>
    </dsp:sp>
    <dsp:sp modelId="{6BDBD9C3-8215-4425-A708-5FB713B3FE8A}">
      <dsp:nvSpPr>
        <dsp:cNvPr id="0" name=""/>
        <dsp:cNvSpPr/>
      </dsp:nvSpPr>
      <dsp:spPr>
        <a:xfrm>
          <a:off x="4837863" y="2810550"/>
          <a:ext cx="1742670" cy="746860"/>
        </a:xfrm>
        <a:prstGeom prst="roundRect">
          <a:avLst/>
        </a:prstGeom>
        <a:solidFill>
          <a:srgbClr val="00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languages</a:t>
          </a:r>
        </a:p>
      </dsp:txBody>
      <dsp:txXfrm>
        <a:off x="4874322" y="2847009"/>
        <a:ext cx="1669752" cy="673942"/>
      </dsp:txXfrm>
    </dsp:sp>
    <dsp:sp modelId="{AFC9FF87-17E9-4940-8CCD-E66ACF7EB408}">
      <dsp:nvSpPr>
        <dsp:cNvPr id="0" name=""/>
        <dsp:cNvSpPr/>
      </dsp:nvSpPr>
      <dsp:spPr>
        <a:xfrm>
          <a:off x="2518338" y="3451858"/>
          <a:ext cx="4678715" cy="4678715"/>
        </a:xfrm>
        <a:custGeom>
          <a:avLst/>
          <a:gdLst/>
          <a:ahLst/>
          <a:cxnLst/>
          <a:rect l="0" t="0" r="0" b="0"/>
          <a:pathLst>
            <a:path>
              <a:moveTo>
                <a:pt x="3037053" y="106463"/>
              </a:moveTo>
              <a:arcTo wR="2339357" hR="2339357" stAng="17241123" swAng="441078"/>
            </a:path>
          </a:pathLst>
        </a:custGeom>
        <a:noFill/>
        <a:ln w="6350" cap="flat" cmpd="sng" algn="ctr">
          <a:solidFill>
            <a:srgbClr val="00FF99"/>
          </a:solidFill>
          <a:prstDash val="solid"/>
          <a:miter lim="800000"/>
        </a:ln>
        <a:effectLst/>
      </dsp:spPr>
      <dsp:style>
        <a:lnRef idx="1">
          <a:scrgbClr r="0" g="0" b="0"/>
        </a:lnRef>
        <a:fillRef idx="0">
          <a:scrgbClr r="0" g="0" b="0"/>
        </a:fillRef>
        <a:effectRef idx="0">
          <a:scrgbClr r="0" g="0" b="0"/>
        </a:effectRef>
        <a:fontRef idx="minor"/>
      </dsp:style>
    </dsp:sp>
    <dsp:sp modelId="{A514DF2B-5C0A-486A-89AE-3D14D24DED5E}">
      <dsp:nvSpPr>
        <dsp:cNvPr id="0" name=""/>
        <dsp:cNvSpPr/>
      </dsp:nvSpPr>
      <dsp:spPr>
        <a:xfrm>
          <a:off x="4728101" y="3667228"/>
          <a:ext cx="1742670" cy="746860"/>
        </a:xfrm>
        <a:prstGeom prst="roundRect">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geography</a:t>
          </a:r>
        </a:p>
      </dsp:txBody>
      <dsp:txXfrm>
        <a:off x="4764560" y="3703687"/>
        <a:ext cx="1669752" cy="673942"/>
      </dsp:txXfrm>
    </dsp:sp>
    <dsp:sp modelId="{CBCE1DC4-7E37-4883-A36A-A8E2909D6900}">
      <dsp:nvSpPr>
        <dsp:cNvPr id="0" name=""/>
        <dsp:cNvSpPr/>
      </dsp:nvSpPr>
      <dsp:spPr>
        <a:xfrm>
          <a:off x="2643697" y="-250577"/>
          <a:ext cx="4678715" cy="4678715"/>
        </a:xfrm>
        <a:custGeom>
          <a:avLst/>
          <a:gdLst/>
          <a:ahLst/>
          <a:cxnLst/>
          <a:rect l="0" t="0" r="0" b="0"/>
          <a:pathLst>
            <a:path>
              <a:moveTo>
                <a:pt x="2593586" y="4664860"/>
              </a:moveTo>
              <a:arcTo wR="2339357" hR="2339357" stAng="5025665" swAng="256314"/>
            </a:path>
          </a:pathLst>
        </a:custGeom>
        <a:noFill/>
        <a:ln w="6350" cap="flat" cmpd="sng" algn="ctr">
          <a:solidFill>
            <a:srgbClr val="00CC00"/>
          </a:solidFill>
          <a:prstDash val="solid"/>
          <a:miter lim="800000"/>
        </a:ln>
        <a:effectLst/>
      </dsp:spPr>
      <dsp:style>
        <a:lnRef idx="1">
          <a:scrgbClr r="0" g="0" b="0"/>
        </a:lnRef>
        <a:fillRef idx="0">
          <a:scrgbClr r="0" g="0" b="0"/>
        </a:fillRef>
        <a:effectRef idx="0">
          <a:scrgbClr r="0" g="0" b="0"/>
        </a:effectRef>
        <a:fontRef idx="minor"/>
      </dsp:style>
    </dsp:sp>
    <dsp:sp modelId="{D71BAEFF-5C6A-42B6-804F-24433A276284}">
      <dsp:nvSpPr>
        <dsp:cNvPr id="0" name=""/>
        <dsp:cNvSpPr/>
      </dsp:nvSpPr>
      <dsp:spPr>
        <a:xfrm>
          <a:off x="3410389" y="4426820"/>
          <a:ext cx="1742670" cy="746860"/>
        </a:xfrm>
        <a:prstGeom prst="roundRect">
          <a:avLst/>
        </a:prstGeom>
        <a:solidFill>
          <a:srgbClr val="00CC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history</a:t>
          </a:r>
        </a:p>
      </dsp:txBody>
      <dsp:txXfrm>
        <a:off x="3446848" y="4463279"/>
        <a:ext cx="1669752" cy="673942"/>
      </dsp:txXfrm>
    </dsp:sp>
    <dsp:sp modelId="{CA79651D-8CB8-4E05-A77C-BBDAA253DEB2}">
      <dsp:nvSpPr>
        <dsp:cNvPr id="0" name=""/>
        <dsp:cNvSpPr/>
      </dsp:nvSpPr>
      <dsp:spPr>
        <a:xfrm>
          <a:off x="-1267119" y="2597465"/>
          <a:ext cx="4678715" cy="4678715"/>
        </a:xfrm>
        <a:custGeom>
          <a:avLst/>
          <a:gdLst/>
          <a:ahLst/>
          <a:cxnLst/>
          <a:rect l="0" t="0" r="0" b="0"/>
          <a:pathLst>
            <a:path>
              <a:moveTo>
                <a:pt x="4677579" y="2266438"/>
              </a:moveTo>
              <a:arcTo wR="2339357" hR="2339357" stAng="21492825" swAng="321619"/>
            </a:path>
          </a:pathLst>
        </a:custGeom>
        <a:noFill/>
        <a:ln w="6350" cap="flat" cmpd="sng" algn="ctr">
          <a:solidFill>
            <a:srgbClr val="00B050"/>
          </a:solidFill>
          <a:prstDash val="solid"/>
          <a:miter lim="800000"/>
        </a:ln>
        <a:effectLst/>
      </dsp:spPr>
      <dsp:style>
        <a:lnRef idx="1">
          <a:scrgbClr r="0" g="0" b="0"/>
        </a:lnRef>
        <a:fillRef idx="0">
          <a:scrgbClr r="0" g="0" b="0"/>
        </a:fillRef>
        <a:effectRef idx="0">
          <a:scrgbClr r="0" g="0" b="0"/>
        </a:effectRef>
        <a:fontRef idx="minor"/>
      </dsp:style>
    </dsp:sp>
    <dsp:sp modelId="{EE68C98A-9D72-4B5E-8930-F9C19F4A9540}">
      <dsp:nvSpPr>
        <dsp:cNvPr id="0" name=""/>
        <dsp:cNvSpPr/>
      </dsp:nvSpPr>
      <dsp:spPr>
        <a:xfrm>
          <a:off x="1664236" y="4452218"/>
          <a:ext cx="1742670" cy="746860"/>
        </a:xfrm>
        <a:prstGeom prst="roundRect">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Theology and religions</a:t>
          </a:r>
        </a:p>
      </dsp:txBody>
      <dsp:txXfrm>
        <a:off x="1700695" y="4488677"/>
        <a:ext cx="1669752" cy="673942"/>
      </dsp:txXfrm>
    </dsp:sp>
    <dsp:sp modelId="{4BE68E09-D39E-4AA1-9E36-EBD2B64E6EE1}">
      <dsp:nvSpPr>
        <dsp:cNvPr id="0" name=""/>
        <dsp:cNvSpPr/>
      </dsp:nvSpPr>
      <dsp:spPr>
        <a:xfrm>
          <a:off x="-124811" y="4441289"/>
          <a:ext cx="4678715" cy="4678715"/>
        </a:xfrm>
        <a:custGeom>
          <a:avLst/>
          <a:gdLst/>
          <a:ahLst/>
          <a:cxnLst/>
          <a:rect l="0" t="0" r="0" b="0"/>
          <a:pathLst>
            <a:path>
              <a:moveTo>
                <a:pt x="2116091" y="10678"/>
              </a:moveTo>
              <a:arcTo wR="2339357" hR="2339357" stAng="15871404" swAng="377046"/>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9FAD4D2-5C55-4E0C-BCDD-F0E17BFD8E84}">
      <dsp:nvSpPr>
        <dsp:cNvPr id="0" name=""/>
        <dsp:cNvSpPr/>
      </dsp:nvSpPr>
      <dsp:spPr>
        <a:xfrm>
          <a:off x="989248" y="3694699"/>
          <a:ext cx="1742670" cy="746860"/>
        </a:xfrm>
        <a:prstGeom prst="roundRect">
          <a:avLst/>
        </a:prstGeom>
        <a:solidFill>
          <a:srgbClr val="CC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philosophy</a:t>
          </a:r>
        </a:p>
      </dsp:txBody>
      <dsp:txXfrm>
        <a:off x="1025707" y="3731158"/>
        <a:ext cx="1669752" cy="673942"/>
      </dsp:txXfrm>
    </dsp:sp>
    <dsp:sp modelId="{2493D9EC-1FB0-4133-A9B8-9F5D4FB22AF4}">
      <dsp:nvSpPr>
        <dsp:cNvPr id="0" name=""/>
        <dsp:cNvSpPr/>
      </dsp:nvSpPr>
      <dsp:spPr>
        <a:xfrm>
          <a:off x="-152700" y="-910983"/>
          <a:ext cx="4678715" cy="4678715"/>
        </a:xfrm>
        <a:custGeom>
          <a:avLst/>
          <a:gdLst/>
          <a:ahLst/>
          <a:cxnLst/>
          <a:rect l="0" t="0" r="0" b="0"/>
          <a:pathLst>
            <a:path>
              <a:moveTo>
                <a:pt x="1758324" y="4605410"/>
              </a:moveTo>
              <a:arcTo wR="2339357" hR="2339357" stAng="6262876" swAng="157566"/>
            </a:path>
          </a:pathLst>
        </a:custGeom>
        <a:noFill/>
        <a:ln w="6350" cap="flat" cmpd="sng" algn="ctr">
          <a:solidFill>
            <a:srgbClr val="92D050"/>
          </a:solidFill>
          <a:prstDash val="solid"/>
          <a:miter lim="800000"/>
        </a:ln>
        <a:effectLst/>
      </dsp:spPr>
      <dsp:style>
        <a:lnRef idx="1">
          <a:scrgbClr r="0" g="0" b="0"/>
        </a:lnRef>
        <a:fillRef idx="0">
          <a:scrgbClr r="0" g="0" b="0"/>
        </a:fillRef>
        <a:effectRef idx="0">
          <a:scrgbClr r="0" g="0" b="0"/>
        </a:effectRef>
        <a:fontRef idx="minor"/>
      </dsp:style>
    </dsp:sp>
    <dsp:sp modelId="{EB469553-CD86-4536-8C73-F886A9B0785D}">
      <dsp:nvSpPr>
        <dsp:cNvPr id="0" name=""/>
        <dsp:cNvSpPr/>
      </dsp:nvSpPr>
      <dsp:spPr>
        <a:xfrm>
          <a:off x="477366" y="2918245"/>
          <a:ext cx="1742670" cy="746860"/>
        </a:xfrm>
        <a:prstGeom prst="roundRect">
          <a:avLst/>
        </a:prstGeom>
        <a:solidFill>
          <a:srgbClr val="CC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psychology</a:t>
          </a:r>
        </a:p>
      </dsp:txBody>
      <dsp:txXfrm>
        <a:off x="513825" y="2954704"/>
        <a:ext cx="1669752" cy="673942"/>
      </dsp:txXfrm>
    </dsp:sp>
    <dsp:sp modelId="{17E539D2-7F2B-491F-8AF1-73CE2469EE7F}">
      <dsp:nvSpPr>
        <dsp:cNvPr id="0" name=""/>
        <dsp:cNvSpPr/>
      </dsp:nvSpPr>
      <dsp:spPr>
        <a:xfrm>
          <a:off x="275010" y="-1330170"/>
          <a:ext cx="4678715" cy="4678715"/>
        </a:xfrm>
        <a:custGeom>
          <a:avLst/>
          <a:gdLst/>
          <a:ahLst/>
          <a:cxnLst/>
          <a:rect l="0" t="0" r="0" b="0"/>
          <a:pathLst>
            <a:path>
              <a:moveTo>
                <a:pt x="985242" y="4246965"/>
              </a:moveTo>
              <a:arcTo wR="2339357" hR="2339357" stAng="7522142" swAng="361145"/>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32DFD1A-61F6-4CF3-8155-0321BCEA8F8F}">
      <dsp:nvSpPr>
        <dsp:cNvPr id="0" name=""/>
        <dsp:cNvSpPr/>
      </dsp:nvSpPr>
      <dsp:spPr>
        <a:xfrm>
          <a:off x="191389" y="2015767"/>
          <a:ext cx="1742670" cy="746860"/>
        </a:xfrm>
        <a:prstGeom prst="round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literature</a:t>
          </a:r>
        </a:p>
      </dsp:txBody>
      <dsp:txXfrm>
        <a:off x="227848" y="2052226"/>
        <a:ext cx="1669752" cy="673942"/>
      </dsp:txXfrm>
    </dsp:sp>
    <dsp:sp modelId="{CED51D3C-83E6-4F73-8C4D-8E389B7DD117}">
      <dsp:nvSpPr>
        <dsp:cNvPr id="0" name=""/>
        <dsp:cNvSpPr/>
      </dsp:nvSpPr>
      <dsp:spPr>
        <a:xfrm>
          <a:off x="715313" y="981654"/>
          <a:ext cx="4678715" cy="4678715"/>
        </a:xfrm>
        <a:custGeom>
          <a:avLst/>
          <a:gdLst/>
          <a:ahLst/>
          <a:cxnLst/>
          <a:rect l="0" t="0" r="0" b="0"/>
          <a:pathLst>
            <a:path>
              <a:moveTo>
                <a:pt x="399388" y="1032026"/>
              </a:moveTo>
              <a:arcTo wR="2339357" hR="2339357" stAng="12838544" swAng="362348"/>
            </a:path>
          </a:pathLst>
        </a:custGeom>
        <a:noFill/>
        <a:ln w="6350" cap="flat" cmpd="sng" algn="ctr">
          <a:solidFill>
            <a:schemeClr val="accent4"/>
          </a:solidFill>
          <a:prstDash val="solid"/>
          <a:miter lim="800000"/>
        </a:ln>
        <a:effectLst/>
      </dsp:spPr>
      <dsp:style>
        <a:lnRef idx="1">
          <a:scrgbClr r="0" g="0" b="0"/>
        </a:lnRef>
        <a:fillRef idx="0">
          <a:scrgbClr r="0" g="0" b="0"/>
        </a:fillRef>
        <a:effectRef idx="0">
          <a:scrgbClr r="0" g="0" b="0"/>
        </a:effectRef>
        <a:fontRef idx="minor"/>
      </dsp:style>
    </dsp:sp>
    <dsp:sp modelId="{C8994345-3AA6-4581-BCBD-DE92568EFD18}">
      <dsp:nvSpPr>
        <dsp:cNvPr id="0" name=""/>
        <dsp:cNvSpPr/>
      </dsp:nvSpPr>
      <dsp:spPr>
        <a:xfrm>
          <a:off x="540622" y="1068051"/>
          <a:ext cx="1742670" cy="7468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000000"/>
              </a:solidFill>
            </a:rPr>
            <a:t>arts</a:t>
          </a:r>
        </a:p>
      </dsp:txBody>
      <dsp:txXfrm>
        <a:off x="577081" y="1104510"/>
        <a:ext cx="1669752" cy="673942"/>
      </dsp:txXfrm>
    </dsp:sp>
    <dsp:sp modelId="{0840240D-E150-4EA3-B4E7-8CAE5B3E1FE7}">
      <dsp:nvSpPr>
        <dsp:cNvPr id="0" name=""/>
        <dsp:cNvSpPr/>
      </dsp:nvSpPr>
      <dsp:spPr>
        <a:xfrm>
          <a:off x="-352782" y="1041706"/>
          <a:ext cx="4678715" cy="4678715"/>
        </a:xfrm>
        <a:custGeom>
          <a:avLst/>
          <a:gdLst/>
          <a:ahLst/>
          <a:cxnLst/>
          <a:rect l="0" t="0" r="0" b="0"/>
          <a:pathLst>
            <a:path>
              <a:moveTo>
                <a:pt x="1990092" y="26219"/>
              </a:moveTo>
              <a:arcTo wR="2339357" hR="2339357" stAng="15684820" swAng="120824"/>
            </a:path>
          </a:pathLst>
        </a:custGeom>
        <a:noFill/>
        <a:ln w="6350" cap="flat" cmpd="sng" algn="ctr">
          <a:solidFill>
            <a:schemeClr val="accent2"/>
          </a:solidFill>
          <a:prstDash val="solid"/>
          <a:miter lim="800000"/>
        </a:ln>
        <a:effectLst/>
      </dsp:spPr>
      <dsp:style>
        <a:lnRef idx="1">
          <a:scrgbClr r="0" g="0" b="0"/>
        </a:lnRef>
        <a:fillRef idx="0">
          <a:scrgbClr r="0" g="0" b="0"/>
        </a:fillRef>
        <a:effectRef idx="0">
          <a:scrgbClr r="0" g="0" b="0"/>
        </a:effectRef>
        <a:fontRef idx="minor"/>
      </dsp:style>
    </dsp:sp>
    <dsp:sp modelId="{0F742C6F-10A3-4C42-A766-3EB496913BDF}">
      <dsp:nvSpPr>
        <dsp:cNvPr id="0" name=""/>
        <dsp:cNvSpPr/>
      </dsp:nvSpPr>
      <dsp:spPr>
        <a:xfrm>
          <a:off x="1199562" y="310125"/>
          <a:ext cx="1742670" cy="746860"/>
        </a:xfrm>
        <a:prstGeom prst="roundRect">
          <a:avLst/>
        </a:prstGeom>
        <a:solidFill>
          <a:srgbClr val="F2936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rgbClr val="000000"/>
              </a:solidFill>
            </a:rPr>
            <a:t>mathematics</a:t>
          </a:r>
        </a:p>
      </dsp:txBody>
      <dsp:txXfrm>
        <a:off x="1236021" y="346584"/>
        <a:ext cx="1669752" cy="673942"/>
      </dsp:txXfrm>
    </dsp:sp>
    <dsp:sp modelId="{BF6B3F19-B8CB-4171-88A3-8286E47211E4}">
      <dsp:nvSpPr>
        <dsp:cNvPr id="0" name=""/>
        <dsp:cNvSpPr/>
      </dsp:nvSpPr>
      <dsp:spPr>
        <a:xfrm>
          <a:off x="-429237" y="189742"/>
          <a:ext cx="4678715" cy="4678715"/>
        </a:xfrm>
        <a:custGeom>
          <a:avLst/>
          <a:gdLst/>
          <a:ahLst/>
          <a:cxnLst/>
          <a:rect l="0" t="0" r="0" b="0"/>
          <a:pathLst>
            <a:path>
              <a:moveTo>
                <a:pt x="3081933" y="120985"/>
              </a:moveTo>
              <a:arcTo wR="2339357" hR="2339357" stAng="17310443" swAng="273612"/>
            </a:path>
          </a:pathLst>
        </a:custGeom>
        <a:noFill/>
        <a:ln w="6350" cap="flat" cmpd="sng" algn="ctr">
          <a:solidFill>
            <a:srgbClr val="FF0000"/>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7D66B9-9C5F-4264-AB2C-EFC5C2E91957}" type="datetimeFigureOut">
              <a:rPr lang="en-GB" smtClean="0"/>
              <a:t>04/05/2017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98B2E-6C47-47E6-9D54-F7D83BF9D4E1}" type="slidenum">
              <a:rPr lang="en-GB" smtClean="0"/>
              <a:t>‹#›</a:t>
            </a:fld>
            <a:endParaRPr lang="en-GB"/>
          </a:p>
        </p:txBody>
      </p:sp>
    </p:spTree>
    <p:extLst>
      <p:ext uri="{BB962C8B-B14F-4D97-AF65-F5344CB8AC3E}">
        <p14:creationId xmlns:p14="http://schemas.microsoft.com/office/powerpoint/2010/main" val="3960390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bbc.co.uk/news/technology-19354994"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pic is ‘Kismet’ – presented to the world as an expressive sociable head – which has been developed by Cynthia Breazeal. Kismet’s mouth, eyes, ears and eyebrows can all move to create expressions similar to human facial expressions.</a:t>
            </a:r>
          </a:p>
        </p:txBody>
      </p:sp>
      <p:sp>
        <p:nvSpPr>
          <p:cNvPr id="4" name="Slide Number Placeholder 3"/>
          <p:cNvSpPr>
            <a:spLocks noGrp="1"/>
          </p:cNvSpPr>
          <p:nvPr>
            <p:ph type="sldNum" sz="quarter" idx="10"/>
          </p:nvPr>
        </p:nvSpPr>
        <p:spPr/>
        <p:txBody>
          <a:bodyPr/>
          <a:lstStyle/>
          <a:p>
            <a:fld id="{53698B2E-6C47-47E6-9D54-F7D83BF9D4E1}" type="slidenum">
              <a:rPr lang="en-GB" smtClean="0"/>
              <a:t>2</a:t>
            </a:fld>
            <a:endParaRPr lang="en-GB"/>
          </a:p>
        </p:txBody>
      </p:sp>
    </p:spTree>
    <p:extLst>
      <p:ext uri="{BB962C8B-B14F-4D97-AF65-F5344CB8AC3E}">
        <p14:creationId xmlns:p14="http://schemas.microsoft.com/office/powerpoint/2010/main" val="1542915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we think it’s possible that one day robots will have personalities and a level of self awareness that would mean we should think of them as ‘persons’?</a:t>
            </a:r>
          </a:p>
        </p:txBody>
      </p:sp>
      <p:sp>
        <p:nvSpPr>
          <p:cNvPr id="4" name="Slide Number Placeholder 3"/>
          <p:cNvSpPr>
            <a:spLocks noGrp="1"/>
          </p:cNvSpPr>
          <p:nvPr>
            <p:ph type="sldNum" sz="quarter" idx="10"/>
          </p:nvPr>
        </p:nvSpPr>
        <p:spPr/>
        <p:txBody>
          <a:bodyPr/>
          <a:lstStyle/>
          <a:p>
            <a:fld id="{53698B2E-6C47-47E6-9D54-F7D83BF9D4E1}" type="slidenum">
              <a:rPr lang="en-GB" smtClean="0"/>
              <a:t>3</a:t>
            </a:fld>
            <a:endParaRPr lang="en-GB"/>
          </a:p>
        </p:txBody>
      </p:sp>
    </p:spTree>
    <p:extLst>
      <p:ext uri="{BB962C8B-B14F-4D97-AF65-F5344CB8AC3E}">
        <p14:creationId xmlns:p14="http://schemas.microsoft.com/office/powerpoint/2010/main" val="4082304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of these robots are anthropomorphic (human like)?</a:t>
            </a:r>
          </a:p>
        </p:txBody>
      </p:sp>
      <p:sp>
        <p:nvSpPr>
          <p:cNvPr id="4" name="Slide Number Placeholder 3"/>
          <p:cNvSpPr>
            <a:spLocks noGrp="1"/>
          </p:cNvSpPr>
          <p:nvPr>
            <p:ph type="sldNum" sz="quarter" idx="10"/>
          </p:nvPr>
        </p:nvSpPr>
        <p:spPr/>
        <p:txBody>
          <a:bodyPr/>
          <a:lstStyle/>
          <a:p>
            <a:fld id="{53698B2E-6C47-47E6-9D54-F7D83BF9D4E1}" type="slidenum">
              <a:rPr lang="en-GB" smtClean="0"/>
              <a:t>4</a:t>
            </a:fld>
            <a:endParaRPr lang="en-GB"/>
          </a:p>
        </p:txBody>
      </p:sp>
    </p:spTree>
    <p:extLst>
      <p:ext uri="{BB962C8B-B14F-4D97-AF65-F5344CB8AC3E}">
        <p14:creationId xmlns:p14="http://schemas.microsoft.com/office/powerpoint/2010/main" val="4143413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5" dirty="0">
                <a:latin typeface="+mn-lt"/>
                <a:cs typeface="Calibri"/>
              </a:rPr>
              <a:t>Children</a:t>
            </a:r>
            <a:r>
              <a:rPr lang="en-GB" sz="1200" spc="-15" baseline="0" dirty="0">
                <a:latin typeface="+mn-lt"/>
                <a:cs typeface="Calibri"/>
              </a:rPr>
              <a:t> can also come up with their own definitions.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spc="-15" baseline="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5" baseline="0" dirty="0">
                <a:latin typeface="+mn-lt"/>
                <a:cs typeface="Calibri"/>
              </a:rPr>
              <a:t>Some ideas: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5" baseline="0" dirty="0">
                <a:latin typeface="+mn-lt"/>
                <a:cs typeface="Calibri"/>
              </a:rPr>
              <a:t>A machine that can be programmed to do work or activities that would otherwise be done by humans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5" baseline="0" dirty="0">
                <a:latin typeface="+mn-lt"/>
                <a:cs typeface="Calibri"/>
              </a:rPr>
              <a:t>A machine run by a computer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5" baseline="0" dirty="0">
                <a:latin typeface="+mn-lt"/>
                <a:cs typeface="Calibri"/>
              </a:rPr>
              <a:t>A computer programme that ‘thinks’</a:t>
            </a:r>
            <a:endParaRPr lang="en-GB" dirty="0"/>
          </a:p>
        </p:txBody>
      </p:sp>
      <p:sp>
        <p:nvSpPr>
          <p:cNvPr id="4" name="Slide Number Placeholder 3"/>
          <p:cNvSpPr>
            <a:spLocks noGrp="1"/>
          </p:cNvSpPr>
          <p:nvPr>
            <p:ph type="sldNum" sz="quarter" idx="10"/>
          </p:nvPr>
        </p:nvSpPr>
        <p:spPr/>
        <p:txBody>
          <a:bodyPr/>
          <a:lstStyle/>
          <a:p>
            <a:fld id="{53698B2E-6C47-47E6-9D54-F7D83BF9D4E1}" type="slidenum">
              <a:rPr lang="en-GB" smtClean="0"/>
              <a:t>5</a:t>
            </a:fld>
            <a:endParaRPr lang="en-GB"/>
          </a:p>
        </p:txBody>
      </p:sp>
    </p:spTree>
    <p:extLst>
      <p:ext uri="{BB962C8B-B14F-4D97-AF65-F5344CB8AC3E}">
        <p14:creationId xmlns:p14="http://schemas.microsoft.com/office/powerpoint/2010/main" val="73288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an example of why repetitive and continuous actions are difficult for humans, either the workshop leader or one of the children (if one wants to volunteer) can attempt to make a dot on a piece of paper with a pen (or on a whiteboard with suitable marker) and keep making a dot on exactly the same spot for one minute. Note how difficult it is to hit exactly the same spot over and over again, and also how even over just a minute this sort of action gets tiring.</a:t>
            </a:r>
          </a:p>
          <a:p>
            <a:endParaRPr lang="en-GB" dirty="0"/>
          </a:p>
          <a:p>
            <a:r>
              <a:rPr lang="en-GB" dirty="0"/>
              <a:t>Human beings need to do things like eat, drink, sleep and use the loo. So from time to time we have to stop working to do these things. Human beings also get bored, which makes it difficult to sustain continuous operation.</a:t>
            </a:r>
          </a:p>
          <a:p>
            <a:endParaRPr lang="en-GB" dirty="0"/>
          </a:p>
          <a:p>
            <a:r>
              <a:rPr lang="en-GB" dirty="0"/>
              <a:t>Robots can do complex calculations and search huge databases more easily than humans, because they can work through large amounts of data quickly. They are less prone to making mistakes in these calculations that humans (they don’t get distracted, or </a:t>
            </a:r>
            <a:r>
              <a:rPr lang="en-GB" dirty="0" err="1"/>
              <a:t>mis</a:t>
            </a:r>
            <a:r>
              <a:rPr lang="en-GB" dirty="0"/>
              <a:t>-read numbers, </a:t>
            </a:r>
            <a:r>
              <a:rPr lang="en-GB" dirty="0" err="1"/>
              <a:t>etc</a:t>
            </a:r>
            <a:r>
              <a:rPr lang="en-GB" dirty="0"/>
              <a:t>).</a:t>
            </a:r>
          </a:p>
          <a:p>
            <a:endParaRPr lang="en-GB" dirty="0"/>
          </a:p>
          <a:p>
            <a:r>
              <a:rPr lang="en-GB" dirty="0"/>
              <a:t>In contrast, there are things humans can do that robots don’t do well. We can reason – we can take information and make sense of it and give it meaning. Humans can be flexible and adapt to changing circumstances – something robots find difficult because they can only follow their pre-existing programming. We can bring together information from different sensors (ears, eyes, nose, </a:t>
            </a:r>
            <a:r>
              <a:rPr lang="en-GB" dirty="0" err="1"/>
              <a:t>etc</a:t>
            </a:r>
            <a:r>
              <a:rPr lang="en-GB" dirty="0"/>
              <a:t>), to make a complete picture of the world around us. We can also bring together seemingly unrelating information into a coherent whole. Example: ‘I need to wear brown shoes if I want my shoes to match my outfit’ and ‘it’s raining today’ may seem completely unrelated. To a robot, putting those things together would be meaningless. To a human being, however, they can be brought together to make the suggestion, ‘Wear your brown waterproof boots.’ And we can be creative. We can imagine things that don’t exist and – sometimes – make them (inventions; music, art, literature can all be examples of this). This is something that, at least for now, robots can’t do.</a:t>
            </a:r>
          </a:p>
        </p:txBody>
      </p:sp>
      <p:sp>
        <p:nvSpPr>
          <p:cNvPr id="4" name="Slide Number Placeholder 3"/>
          <p:cNvSpPr>
            <a:spLocks noGrp="1"/>
          </p:cNvSpPr>
          <p:nvPr>
            <p:ph type="sldNum" sz="quarter" idx="10"/>
          </p:nvPr>
        </p:nvSpPr>
        <p:spPr/>
        <p:txBody>
          <a:bodyPr/>
          <a:lstStyle/>
          <a:p>
            <a:fld id="{53698B2E-6C47-47E6-9D54-F7D83BF9D4E1}" type="slidenum">
              <a:rPr lang="en-GB" smtClean="0"/>
              <a:t>6</a:t>
            </a:fld>
            <a:endParaRPr lang="en-GB"/>
          </a:p>
        </p:txBody>
      </p:sp>
    </p:spTree>
    <p:extLst>
      <p:ext uri="{BB962C8B-B14F-4D97-AF65-F5344CB8AC3E}">
        <p14:creationId xmlns:p14="http://schemas.microsoft.com/office/powerpoint/2010/main" val="1676352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students</a:t>
            </a:r>
            <a:r>
              <a:rPr lang="en-GB" baseline="0" dirty="0"/>
              <a:t> to vote for each one – do they notice a pattern – can they say something about which ‘type’ of statement they think a robot can do –</a:t>
            </a:r>
          </a:p>
          <a:p>
            <a:r>
              <a:rPr lang="en-GB" baseline="0" dirty="0"/>
              <a:t>Most people think robots would be unlikely to have an inner life (an affective side/emotions)</a:t>
            </a:r>
          </a:p>
          <a:p>
            <a:r>
              <a:rPr lang="en-GB" baseline="0" dirty="0"/>
              <a:t>But most people think robots can do tasks (functions)</a:t>
            </a:r>
          </a:p>
          <a:p>
            <a:r>
              <a:rPr lang="en-GB" baseline="0" dirty="0"/>
              <a:t>When we’re not sure – it’s often because the language is ambiguous – so does ‘play games’ mean – play for the other person’s satisfaction – or for the robot’s.</a:t>
            </a:r>
          </a:p>
          <a:p>
            <a:r>
              <a:rPr lang="en-GB" baseline="0" dirty="0"/>
              <a:t>Similarly – lose a friend – is that because a person breaks off a friendship they had with the robot (i.e. doesn’t visit the robot anymore) – or is it meant to say the robot experienced friendship</a:t>
            </a:r>
          </a:p>
          <a:p>
            <a:endParaRPr lang="en-GB" dirty="0"/>
          </a:p>
        </p:txBody>
      </p:sp>
      <p:sp>
        <p:nvSpPr>
          <p:cNvPr id="4" name="Slide Number Placeholder 3"/>
          <p:cNvSpPr>
            <a:spLocks noGrp="1"/>
          </p:cNvSpPr>
          <p:nvPr>
            <p:ph type="sldNum" sz="quarter" idx="10"/>
          </p:nvPr>
        </p:nvSpPr>
        <p:spPr/>
        <p:txBody>
          <a:bodyPr/>
          <a:lstStyle/>
          <a:p>
            <a:fld id="{53698B2E-6C47-47E6-9D54-F7D83BF9D4E1}" type="slidenum">
              <a:rPr lang="en-GB" smtClean="0"/>
              <a:t>7</a:t>
            </a:fld>
            <a:endParaRPr lang="en-GB"/>
          </a:p>
        </p:txBody>
      </p:sp>
    </p:spTree>
    <p:extLst>
      <p:ext uri="{BB962C8B-B14F-4D97-AF65-F5344CB8AC3E}">
        <p14:creationId xmlns:p14="http://schemas.microsoft.com/office/powerpoint/2010/main" val="371180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these two slides to confirm – most people think</a:t>
            </a:r>
            <a:r>
              <a:rPr lang="en-GB" baseline="0" dirty="0"/>
              <a:t> yes – it can play music (which might be technically perfect, but will lack interpretation – no feeling to it).</a:t>
            </a:r>
            <a:endParaRPr lang="en-GB" dirty="0"/>
          </a:p>
        </p:txBody>
      </p:sp>
      <p:sp>
        <p:nvSpPr>
          <p:cNvPr id="4" name="Slide Number Placeholder 3"/>
          <p:cNvSpPr>
            <a:spLocks noGrp="1"/>
          </p:cNvSpPr>
          <p:nvPr>
            <p:ph type="sldNum" sz="quarter" idx="10"/>
          </p:nvPr>
        </p:nvSpPr>
        <p:spPr/>
        <p:txBody>
          <a:bodyPr/>
          <a:lstStyle/>
          <a:p>
            <a:fld id="{53698B2E-6C47-47E6-9D54-F7D83BF9D4E1}" type="slidenum">
              <a:rPr lang="en-GB" smtClean="0"/>
              <a:t>8</a:t>
            </a:fld>
            <a:endParaRPr lang="en-GB"/>
          </a:p>
        </p:txBody>
      </p:sp>
    </p:spTree>
    <p:extLst>
      <p:ext uri="{BB962C8B-B14F-4D97-AF65-F5344CB8AC3E}">
        <p14:creationId xmlns:p14="http://schemas.microsoft.com/office/powerpoint/2010/main" val="370400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most people think it can’t experience music</a:t>
            </a:r>
          </a:p>
          <a:p>
            <a:endParaRPr lang="en-GB" dirty="0"/>
          </a:p>
          <a:p>
            <a:r>
              <a:rPr lang="en-GB" dirty="0"/>
              <a:t>Ask children why they think this is. What is it that we do when we appreciate music?</a:t>
            </a:r>
          </a:p>
          <a:p>
            <a:r>
              <a:rPr lang="en-GB" dirty="0"/>
              <a:t>	-physical response</a:t>
            </a:r>
          </a:p>
          <a:p>
            <a:r>
              <a:rPr lang="en-GB" dirty="0"/>
              <a:t>	-emotional response</a:t>
            </a:r>
          </a:p>
          <a:p>
            <a:r>
              <a:rPr lang="en-GB" dirty="0"/>
              <a:t>	-memory &amp; associations with other times we’ve heard this music</a:t>
            </a:r>
          </a:p>
        </p:txBody>
      </p:sp>
      <p:sp>
        <p:nvSpPr>
          <p:cNvPr id="4" name="Slide Number Placeholder 3"/>
          <p:cNvSpPr>
            <a:spLocks noGrp="1"/>
          </p:cNvSpPr>
          <p:nvPr>
            <p:ph type="sldNum" sz="quarter" idx="10"/>
          </p:nvPr>
        </p:nvSpPr>
        <p:spPr/>
        <p:txBody>
          <a:bodyPr/>
          <a:lstStyle/>
          <a:p>
            <a:fld id="{53698B2E-6C47-47E6-9D54-F7D83BF9D4E1}" type="slidenum">
              <a:rPr lang="en-GB" smtClean="0"/>
              <a:t>9</a:t>
            </a:fld>
            <a:endParaRPr lang="en-GB"/>
          </a:p>
        </p:txBody>
      </p:sp>
    </p:spTree>
    <p:extLst>
      <p:ext uri="{BB962C8B-B14F-4D97-AF65-F5344CB8AC3E}">
        <p14:creationId xmlns:p14="http://schemas.microsoft.com/office/powerpoint/2010/main" val="3923582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a:t>
            </a:r>
            <a:r>
              <a:rPr lang="en-GB" baseline="0" dirty="0"/>
              <a:t>t the </a:t>
            </a:r>
            <a:r>
              <a:rPr lang="en-GB" baseline="0" dirty="0" err="1"/>
              <a:t>MEPs</a:t>
            </a:r>
            <a:r>
              <a:rPr lang="en-GB" baseline="0" dirty="0"/>
              <a:t> voted – yes – a robot can eventually be a person</a:t>
            </a:r>
          </a:p>
          <a:p>
            <a:endParaRPr lang="en-GB" baseline="0" dirty="0"/>
          </a:p>
          <a:p>
            <a:r>
              <a:rPr lang="en-GB" baseline="0" dirty="0"/>
              <a:t>What’s remarkable isn’t that they thought this (who knows what the future holds) but their reasoning for why the robot should be seen to be a person.</a:t>
            </a:r>
          </a:p>
          <a:p>
            <a:r>
              <a:rPr lang="en-GB" baseline="0" dirty="0" err="1"/>
              <a:t>MEPs</a:t>
            </a:r>
            <a:r>
              <a:rPr lang="en-GB" baseline="0" dirty="0"/>
              <a:t> said that  - robots are becoming ‘autonomous‘ – and for this reason they should be considered to be ‘persons’</a:t>
            </a:r>
          </a:p>
          <a:p>
            <a:r>
              <a:rPr lang="en-GB" baseline="0" dirty="0"/>
              <a:t>but is that all that we need ‘to be a person’ – autonomy means able to direct yourself about.</a:t>
            </a:r>
          </a:p>
          <a:p>
            <a:endParaRPr lang="en-GB" baseline="0" dirty="0"/>
          </a:p>
          <a:p>
            <a:r>
              <a:rPr lang="en-GB" dirty="0"/>
              <a:t>http://www.independent.co.uk/life-style/gadgets-and-tech/robots-eu-vote-electronic-persons-european-union-ai-artificial-intelligence-a7527106.html</a:t>
            </a:r>
          </a:p>
        </p:txBody>
      </p:sp>
      <p:sp>
        <p:nvSpPr>
          <p:cNvPr id="4" name="Slide Number Placeholder 3"/>
          <p:cNvSpPr>
            <a:spLocks noGrp="1"/>
          </p:cNvSpPr>
          <p:nvPr>
            <p:ph type="sldNum" sz="quarter" idx="10"/>
          </p:nvPr>
        </p:nvSpPr>
        <p:spPr/>
        <p:txBody>
          <a:bodyPr/>
          <a:lstStyle/>
          <a:p>
            <a:fld id="{53698B2E-6C47-47E6-9D54-F7D83BF9D4E1}" type="slidenum">
              <a:rPr lang="en-GB" smtClean="0"/>
              <a:t>10</a:t>
            </a:fld>
            <a:endParaRPr lang="en-GB"/>
          </a:p>
        </p:txBody>
      </p:sp>
    </p:spTree>
    <p:extLst>
      <p:ext uri="{BB962C8B-B14F-4D97-AF65-F5344CB8AC3E}">
        <p14:creationId xmlns:p14="http://schemas.microsoft.com/office/powerpoint/2010/main" val="1602652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a:t>
            </a:r>
            <a:r>
              <a:rPr lang="en-GB" baseline="0" dirty="0"/>
              <a:t>t the MEPs voted yes – a robot can eventually be a person</a:t>
            </a:r>
          </a:p>
          <a:p>
            <a:endParaRPr lang="en-GB" baseline="0" dirty="0"/>
          </a:p>
          <a:p>
            <a:r>
              <a:rPr lang="en-GB" baseline="0" dirty="0"/>
              <a:t>What’s remarkable isn’t that they thought this (who knows what the future holds) but the quote which suggests that their reasoning hinged on autonomy.</a:t>
            </a:r>
          </a:p>
          <a:p>
            <a:r>
              <a:rPr lang="en-GB" baseline="0" dirty="0"/>
              <a:t>reasoning for why the robot should be seen to be a person.</a:t>
            </a:r>
          </a:p>
          <a:p>
            <a:r>
              <a:rPr lang="en-GB" baseline="0" dirty="0"/>
              <a:t>It raises the question – is that all that we need ‘to be a person’ – autonomy means able to direct yourself about.</a:t>
            </a:r>
          </a:p>
          <a:p>
            <a:endParaRPr lang="en-GB" baseline="0" dirty="0"/>
          </a:p>
          <a:p>
            <a:r>
              <a:rPr lang="en-GB" dirty="0"/>
              <a:t>http://www.independent.co.uk/life-style/gadgets-and-tech/robots-eu-vote-electronic-persons-european-union-ai-artificial-intelligence-a7527106.html</a:t>
            </a:r>
          </a:p>
        </p:txBody>
      </p:sp>
      <p:sp>
        <p:nvSpPr>
          <p:cNvPr id="4" name="Slide Number Placeholder 3"/>
          <p:cNvSpPr>
            <a:spLocks noGrp="1"/>
          </p:cNvSpPr>
          <p:nvPr>
            <p:ph type="sldNum" sz="quarter" idx="10"/>
          </p:nvPr>
        </p:nvSpPr>
        <p:spPr/>
        <p:txBody>
          <a:bodyPr/>
          <a:lstStyle/>
          <a:p>
            <a:fld id="{53698B2E-6C47-47E6-9D54-F7D83BF9D4E1}" type="slidenum">
              <a:rPr lang="en-GB" smtClean="0"/>
              <a:t>11</a:t>
            </a:fld>
            <a:endParaRPr lang="en-GB"/>
          </a:p>
        </p:txBody>
      </p:sp>
    </p:spTree>
    <p:extLst>
      <p:ext uri="{BB962C8B-B14F-4D97-AF65-F5344CB8AC3E}">
        <p14:creationId xmlns:p14="http://schemas.microsoft.com/office/powerpoint/2010/main" val="3336590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answer we will</a:t>
            </a:r>
            <a:r>
              <a:rPr lang="en-GB" baseline="0" dirty="0"/>
              <a:t> develop is this –</a:t>
            </a:r>
          </a:p>
          <a:p>
            <a:r>
              <a:rPr lang="en-GB" baseline="0" dirty="0"/>
              <a:t>It’s not so much that the robot is ‘artificial’ that means currently it cannot achieve personhood – it’s the way that we are currently working in robotics with the focus on ‘invention’ to ‘solve problems’. Persons are not ‘invented to solve problems’ – even though we have ‘utility’ we are much more than this.</a:t>
            </a:r>
          </a:p>
          <a:p>
            <a:r>
              <a:rPr lang="en-GB" baseline="0" dirty="0"/>
              <a:t>Hence the workshop uses various activities and tools to help students to appreciate why we are more than ‘functional devices’ – and why a robot that “is a functional device” however clever – cannot be a person even if it fools us into thinking it is.. </a:t>
            </a:r>
            <a:endParaRPr lang="en-GB" dirty="0"/>
          </a:p>
        </p:txBody>
      </p:sp>
      <p:sp>
        <p:nvSpPr>
          <p:cNvPr id="4" name="Slide Number Placeholder 3"/>
          <p:cNvSpPr>
            <a:spLocks noGrp="1"/>
          </p:cNvSpPr>
          <p:nvPr>
            <p:ph type="sldNum" sz="quarter" idx="10"/>
          </p:nvPr>
        </p:nvSpPr>
        <p:spPr/>
        <p:txBody>
          <a:bodyPr/>
          <a:lstStyle/>
          <a:p>
            <a:fld id="{53698B2E-6C47-47E6-9D54-F7D83BF9D4E1}" type="slidenum">
              <a:rPr lang="en-GB" smtClean="0"/>
              <a:t>12</a:t>
            </a:fld>
            <a:endParaRPr lang="en-GB"/>
          </a:p>
        </p:txBody>
      </p:sp>
    </p:spTree>
    <p:extLst>
      <p:ext uri="{BB962C8B-B14F-4D97-AF65-F5344CB8AC3E}">
        <p14:creationId xmlns:p14="http://schemas.microsoft.com/office/powerpoint/2010/main" val="1941757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a functional definition – the robot would need to be able to do certain things (such as Turing’s test that it can carry out a conversation and convince you that you are speaking with a human?</a:t>
            </a:r>
          </a:p>
          <a:p>
            <a:pPr lvl="0"/>
            <a:r>
              <a:rPr lang="en-GB" dirty="0"/>
              <a:t>A relationship definition – it must be situated in particular relationships and able to form relationships.</a:t>
            </a:r>
          </a:p>
          <a:p>
            <a:pPr lvl="0"/>
            <a:r>
              <a:rPr lang="en-GB" dirty="0"/>
              <a:t>An inner life definition – it must be capable of feeling love, empathy, ambitions, have values and personal goals …</a:t>
            </a:r>
          </a:p>
        </p:txBody>
      </p:sp>
      <p:sp>
        <p:nvSpPr>
          <p:cNvPr id="4" name="Slide Number Placeholder 3"/>
          <p:cNvSpPr>
            <a:spLocks noGrp="1"/>
          </p:cNvSpPr>
          <p:nvPr>
            <p:ph type="sldNum" sz="quarter" idx="10"/>
          </p:nvPr>
        </p:nvSpPr>
        <p:spPr/>
        <p:txBody>
          <a:bodyPr/>
          <a:lstStyle/>
          <a:p>
            <a:fld id="{53698B2E-6C47-47E6-9D54-F7D83BF9D4E1}" type="slidenum">
              <a:rPr lang="en-GB" smtClean="0"/>
              <a:t>13</a:t>
            </a:fld>
            <a:endParaRPr lang="en-GB"/>
          </a:p>
        </p:txBody>
      </p:sp>
    </p:spTree>
    <p:extLst>
      <p:ext uri="{BB962C8B-B14F-4D97-AF65-F5344CB8AC3E}">
        <p14:creationId xmlns:p14="http://schemas.microsoft.com/office/powerpoint/2010/main" val="2581371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a functional definition – the robot would need to be able to do certain things (such as Turing’s test that it can carry out a conversation and convince you that you are speaking with a human?</a:t>
            </a:r>
          </a:p>
          <a:p>
            <a:pPr lvl="0"/>
            <a:r>
              <a:rPr lang="en-GB" dirty="0"/>
              <a:t>A relationship definition – it must be situated in particular relationships and able to form relationships.</a:t>
            </a:r>
          </a:p>
          <a:p>
            <a:pPr lvl="0"/>
            <a:r>
              <a:rPr lang="en-GB" dirty="0"/>
              <a:t>An inner life definition – it must be capable of feeling love, empathy, ambitions, have values and personal goals …</a:t>
            </a:r>
          </a:p>
        </p:txBody>
      </p:sp>
      <p:sp>
        <p:nvSpPr>
          <p:cNvPr id="4" name="Slide Number Placeholder 3"/>
          <p:cNvSpPr>
            <a:spLocks noGrp="1"/>
          </p:cNvSpPr>
          <p:nvPr>
            <p:ph type="sldNum" sz="quarter" idx="10"/>
          </p:nvPr>
        </p:nvSpPr>
        <p:spPr/>
        <p:txBody>
          <a:bodyPr/>
          <a:lstStyle/>
          <a:p>
            <a:fld id="{53698B2E-6C47-47E6-9D54-F7D83BF9D4E1}" type="slidenum">
              <a:rPr lang="en-GB" smtClean="0"/>
              <a:t>14</a:t>
            </a:fld>
            <a:endParaRPr lang="en-GB"/>
          </a:p>
        </p:txBody>
      </p:sp>
    </p:spTree>
    <p:extLst>
      <p:ext uri="{BB962C8B-B14F-4D97-AF65-F5344CB8AC3E}">
        <p14:creationId xmlns:p14="http://schemas.microsoft.com/office/powerpoint/2010/main" val="3291603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facilitator explains what a humanoid robot is. She/he asks the group of students to do a simple task (such as raising their hands a couple of times). Then the facilitator asks the students to imagine that there is a group of humanoid robots in one room and a group of students in another room and that both groups have been asked to follow the same instruction (raising their hand). The facilitator asks, what are the similarities and what are the differences between these groups and what they are doing. The point is to discuss the difference of ‘rule following’ between programmed humanoid robots and the human beings. These are the questions for thinking and discussion:</a:t>
            </a:r>
          </a:p>
          <a:p>
            <a:pPr lvl="1"/>
            <a:r>
              <a:rPr lang="en-GB" sz="1200" kern="1200" dirty="0">
                <a:solidFill>
                  <a:schemeClr val="tx1"/>
                </a:solidFill>
                <a:effectLst/>
                <a:latin typeface="+mn-lt"/>
                <a:ea typeface="+mn-ea"/>
                <a:cs typeface="+mn-cs"/>
              </a:rPr>
              <a:t>Would the robot get tired if we asked them to do this for many, many times? Would that be a difference between a humanoid robot and a human being? </a:t>
            </a:r>
            <a:r>
              <a:rPr lang="en-GB" sz="1200" i="1" kern="1200" dirty="0">
                <a:solidFill>
                  <a:schemeClr val="tx1"/>
                </a:solidFill>
                <a:effectLst/>
                <a:latin typeface="+mn-lt"/>
                <a:ea typeface="+mn-ea"/>
                <a:cs typeface="+mn-cs"/>
              </a:rPr>
              <a:t>(If students say robots never get tired in the way that a human being gets tired, the facilitator may ask them to list the signs of tiredness in humans and say, ‘how about if I give this list to an engineer and ask for a group of robots that show all these signs after repeating the job for a certain number of times. Does this reduce or even fill in the gap between the robots and the human beings?)</a:t>
            </a:r>
            <a:endParaRPr lang="en-GB" sz="105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Do you think that any of the humans or robots or both would start to get cross if they are asked to do this for several times? </a:t>
            </a:r>
            <a:r>
              <a:rPr lang="en-GB" sz="1200" i="1" kern="1200" dirty="0">
                <a:solidFill>
                  <a:schemeClr val="tx1"/>
                </a:solidFill>
                <a:effectLst/>
                <a:latin typeface="+mn-lt"/>
                <a:ea typeface="+mn-ea"/>
                <a:cs typeface="+mn-cs"/>
              </a:rPr>
              <a:t>(The facilitator can then say that the engineers will be asked to address this gap in their design.)</a:t>
            </a:r>
            <a:endParaRPr lang="en-GB" sz="105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Do we expect any of them in either group to refuse to follow the instruction after a while?</a:t>
            </a:r>
            <a:r>
              <a:rPr lang="en-GB" sz="1200" i="1" kern="1200" dirty="0">
                <a:solidFill>
                  <a:schemeClr val="tx1"/>
                </a:solidFill>
                <a:effectLst/>
                <a:latin typeface="+mn-lt"/>
                <a:ea typeface="+mn-ea"/>
                <a:cs typeface="+mn-cs"/>
              </a:rPr>
              <a:t> (The facilitator can again say that this will be addressed in the design of the robots)</a:t>
            </a:r>
            <a:endParaRPr lang="en-GB" sz="105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Does the Robot-group understand what they are doing? </a:t>
            </a:r>
            <a:endParaRPr lang="en-GB" sz="105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In general, can engineers fill the gap between humanoid robots and human beings?</a:t>
            </a:r>
            <a:endParaRPr lang="en-GB" sz="105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3698B2E-6C47-47E6-9D54-F7D83BF9D4E1}" type="slidenum">
              <a:rPr lang="en-GB" smtClean="0"/>
              <a:t>16</a:t>
            </a:fld>
            <a:endParaRPr lang="en-GB"/>
          </a:p>
        </p:txBody>
      </p:sp>
    </p:spTree>
    <p:extLst>
      <p:ext uri="{BB962C8B-B14F-4D97-AF65-F5344CB8AC3E}">
        <p14:creationId xmlns:p14="http://schemas.microsoft.com/office/powerpoint/2010/main" val="2150750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Turing said</a:t>
            </a:r>
            <a:r>
              <a:rPr lang="en-GB" baseline="0" dirty="0"/>
              <a:t> that one day robots will convince us that they have consciousness like a human – but this will not tell us whether they really do.</a:t>
            </a:r>
          </a:p>
          <a:p>
            <a:r>
              <a:rPr lang="en-GB" baseline="0" dirty="0"/>
              <a:t>You could discuss – this is ‘necessary’ but not ‘sufficient’.</a:t>
            </a:r>
            <a:endParaRPr lang="en-GB" dirty="0"/>
          </a:p>
        </p:txBody>
      </p:sp>
      <p:sp>
        <p:nvSpPr>
          <p:cNvPr id="4" name="Slide Number Placeholder 3"/>
          <p:cNvSpPr>
            <a:spLocks noGrp="1"/>
          </p:cNvSpPr>
          <p:nvPr>
            <p:ph type="sldNum" sz="quarter" idx="10"/>
          </p:nvPr>
        </p:nvSpPr>
        <p:spPr/>
        <p:txBody>
          <a:bodyPr/>
          <a:lstStyle/>
          <a:p>
            <a:fld id="{53698B2E-6C47-47E6-9D54-F7D83BF9D4E1}" type="slidenum">
              <a:rPr lang="en-GB" smtClean="0"/>
              <a:t>17</a:t>
            </a:fld>
            <a:endParaRPr lang="en-GB"/>
          </a:p>
        </p:txBody>
      </p:sp>
    </p:spTree>
    <p:extLst>
      <p:ext uri="{BB962C8B-B14F-4D97-AF65-F5344CB8AC3E}">
        <p14:creationId xmlns:p14="http://schemas.microsoft.com/office/powerpoint/2010/main" val="2526066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 at ‘being a person’ though all of these</a:t>
            </a:r>
            <a:r>
              <a:rPr lang="en-GB" baseline="0" dirty="0"/>
              <a:t> discipline windows!</a:t>
            </a:r>
          </a:p>
          <a:p>
            <a:r>
              <a:rPr lang="en-GB" baseline="0" dirty="0"/>
              <a:t>Make the point that if we only look at a question through one discipline, we may miss a lot of aspects that we agree matter.</a:t>
            </a:r>
          </a:p>
          <a:p>
            <a:endParaRPr lang="en-GB" baseline="0" dirty="0"/>
          </a:p>
          <a:p>
            <a:r>
              <a:rPr lang="en-GB" baseline="0" dirty="0"/>
              <a:t>If a big enough group, split into groups of 3 or 4 and give each group 2 or 3 subjects to consider. Ask them to list what/how their disciplines teach us about being human.</a:t>
            </a:r>
            <a:endParaRPr lang="en-GB" dirty="0"/>
          </a:p>
        </p:txBody>
      </p:sp>
      <p:sp>
        <p:nvSpPr>
          <p:cNvPr id="4" name="Slide Number Placeholder 3"/>
          <p:cNvSpPr>
            <a:spLocks noGrp="1"/>
          </p:cNvSpPr>
          <p:nvPr>
            <p:ph type="sldNum" sz="quarter" idx="10"/>
          </p:nvPr>
        </p:nvSpPr>
        <p:spPr/>
        <p:txBody>
          <a:bodyPr/>
          <a:lstStyle/>
          <a:p>
            <a:fld id="{53698B2E-6C47-47E6-9D54-F7D83BF9D4E1}" type="slidenum">
              <a:rPr lang="en-GB" smtClean="0"/>
              <a:t>19</a:t>
            </a:fld>
            <a:endParaRPr lang="en-GB"/>
          </a:p>
        </p:txBody>
      </p:sp>
    </p:spTree>
    <p:extLst>
      <p:ext uri="{BB962C8B-B14F-4D97-AF65-F5344CB8AC3E}">
        <p14:creationId xmlns:p14="http://schemas.microsoft.com/office/powerpoint/2010/main" val="2782261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Engineers are producing increasingly</a:t>
            </a:r>
            <a:r>
              <a:rPr lang="en-GB" baseline="0" dirty="0"/>
              <a:t> autonomous machines which are increasingly able to perform tasks that people can perform and imitate our forms of speech and behaviours. But this ‘functional’ approach would arguably never produce ‘an artificial person’  - these artificial humanoids only ever an assembly of electronic parts. </a:t>
            </a:r>
          </a:p>
          <a:p>
            <a:endParaRPr lang="en-GB" baseline="0" dirty="0"/>
          </a:p>
          <a:p>
            <a:endParaRPr lang="en-GB" dirty="0">
              <a:effectLst/>
              <a:hlinkClick r:id="rId3"/>
            </a:endParaRPr>
          </a:p>
          <a:p>
            <a:endParaRPr lang="en-GB" dirty="0">
              <a:effectLst/>
              <a:hlinkClick r:id="rId3"/>
            </a:endParaRPr>
          </a:p>
          <a:p>
            <a:r>
              <a:rPr lang="en-GB" dirty="0">
                <a:effectLst/>
                <a:hlinkClick r:id="rId3"/>
              </a:rPr>
              <a:t>http://www.bbc.co.uk/news/technology-19354994</a:t>
            </a:r>
            <a:endParaRPr lang="en-GB" dirty="0">
              <a:effectLst/>
            </a:endParaRPr>
          </a:p>
          <a:p>
            <a:r>
              <a:rPr lang="en-GB" dirty="0">
                <a:effectLst/>
              </a:rPr>
              <a:t>Image caption Is that me? A robot named Nico could soon pass a landmark test - recognising itself in a mirror.</a:t>
            </a:r>
          </a:p>
          <a:p>
            <a:r>
              <a:rPr lang="en-GB" dirty="0">
                <a:effectLst/>
              </a:rPr>
              <a:t>Such self-awareness would represent a step towards the ultimate goal of thinking robots.</a:t>
            </a:r>
          </a:p>
          <a:p>
            <a:r>
              <a:rPr lang="en-GB" dirty="0">
                <a:effectLst/>
              </a:rPr>
              <a:t>Nico, developed by computer scientists at Yale University, will take the test in the coming months.</a:t>
            </a:r>
          </a:p>
          <a:p>
            <a:r>
              <a:rPr lang="en-GB" dirty="0">
                <a:effectLst/>
              </a:rPr>
              <a:t>The ultimate aim is for Nico to use a mirror to interpret objects around it, in the same way as humans use a rear-view mirror to look for cars.</a:t>
            </a:r>
          </a:p>
          <a:p>
            <a:r>
              <a:rPr lang="en-GB" dirty="0">
                <a:effectLst/>
              </a:rPr>
              <a:t>"It is a spatial reasoning task for the robot to understand that its arm is on it not on the other side of the mirror," Justin Hart, the PhD student leading the research told BBC News.</a:t>
            </a:r>
          </a:p>
          <a:p>
            <a:r>
              <a:rPr lang="en-GB" dirty="0">
                <a:effectLst/>
              </a:rPr>
              <a:t>So far the robot has been programmed to recognise a reflection of its arm, but ultimately Mr Hart wants it to pass the "full mirror test".</a:t>
            </a:r>
          </a:p>
          <a:p>
            <a:r>
              <a:rPr lang="en-GB" dirty="0">
                <a:effectLst/>
              </a:rPr>
              <a:t>The so-called mirror test was originally developed in 1970 and has become the classic test of self-awareness.</a:t>
            </a:r>
          </a:p>
          <a:p>
            <a:r>
              <a:rPr lang="en-GB" dirty="0">
                <a:effectLst/>
              </a:rPr>
              <a:t>More usually performed on animals, the creature is given time to get used to the mirror and is then anesthetized and marked on the face with odourless, non-tactile dye. </a:t>
            </a:r>
          </a:p>
          <a:p>
            <a:r>
              <a:rPr lang="en-GB" dirty="0">
                <a:effectLst/>
              </a:rPr>
              <a:t>The animal's reaction to their reflection is used as a gauge of their self-awareness, based on whether they inspect the mark on their own body, or react as if it does not appear on themselves.</a:t>
            </a:r>
          </a:p>
          <a:p>
            <a:r>
              <a:rPr lang="en-GB" dirty="0">
                <a:effectLst/>
              </a:rPr>
              <a:t>Image caption Justin Hart is building the software that will help Nico recognise himself To date, only a few non-human species pass these tests, including some primates, elephants and dolphins. Human babies are unable to pass the test until they are 18 months old.</a:t>
            </a:r>
          </a:p>
          <a:p>
            <a:r>
              <a:rPr lang="en-GB" dirty="0">
                <a:effectLst/>
              </a:rPr>
              <a:t>Increasingly scientists have used similar tests to analyse self-awareness in robots but none have yet programmed a robot to fully recognise itself from appearance alone.</a:t>
            </a:r>
          </a:p>
          <a:p>
            <a:r>
              <a:rPr lang="en-GB" dirty="0">
                <a:effectLst/>
              </a:rPr>
              <a:t>"This is based on appearance rather than motion. I'm trying to pass the full mirror test," said Mr Hart.</a:t>
            </a:r>
          </a:p>
          <a:p>
            <a:r>
              <a:rPr lang="en-GB" dirty="0">
                <a:effectLst/>
              </a:rPr>
              <a:t>A study in 2007 saw a robot able to distinguish movements in a mirror by classifying pixels either as belonging to it or to others.</a:t>
            </a:r>
          </a:p>
          <a:p>
            <a:r>
              <a:rPr lang="en-GB" dirty="0">
                <a:effectLst/>
              </a:rPr>
              <a:t>Later studies observed how a robot imitated tasks of other robots versus imitating itself in a mirror and most recently the </a:t>
            </a:r>
            <a:r>
              <a:rPr lang="en-GB" dirty="0" err="1">
                <a:effectLst/>
              </a:rPr>
              <a:t>Qbo</a:t>
            </a:r>
            <a:r>
              <a:rPr lang="en-GB" dirty="0">
                <a:effectLst/>
              </a:rPr>
              <a:t> robot was programmed to react to different images - responding to specific images of itself with the phrase: "This is you, </a:t>
            </a:r>
            <a:r>
              <a:rPr lang="en-GB" dirty="0" err="1">
                <a:effectLst/>
              </a:rPr>
              <a:t>Qbo</a:t>
            </a:r>
            <a:r>
              <a:rPr lang="en-GB" dirty="0">
                <a:effectLst/>
              </a:rPr>
              <a:t>."</a:t>
            </a:r>
          </a:p>
          <a:p>
            <a:r>
              <a:rPr lang="en-GB" dirty="0">
                <a:effectLst/>
              </a:rPr>
              <a:t>Mr Hart, who is working on the project with his supervisor Brian </a:t>
            </a:r>
            <a:r>
              <a:rPr lang="en-GB" dirty="0" err="1">
                <a:effectLst/>
              </a:rPr>
              <a:t>Scassellati</a:t>
            </a:r>
            <a:r>
              <a:rPr lang="en-GB" dirty="0">
                <a:effectLst/>
              </a:rPr>
              <a:t>, will publish his findings in the spring.</a:t>
            </a:r>
          </a:p>
          <a:p>
            <a:r>
              <a:rPr lang="en-GB" dirty="0">
                <a:effectLst/>
              </a:rPr>
              <a:t>"This is an important step but it is not the endgame of artificial intelligence, it is just a step along the way," he said.</a:t>
            </a:r>
          </a:p>
          <a:p>
            <a:endParaRPr lang="en-GB" dirty="0"/>
          </a:p>
          <a:p>
            <a:endParaRPr lang="en-GB" dirty="0"/>
          </a:p>
        </p:txBody>
      </p:sp>
      <p:sp>
        <p:nvSpPr>
          <p:cNvPr id="4" name="Slide Number Placeholder 3"/>
          <p:cNvSpPr>
            <a:spLocks noGrp="1"/>
          </p:cNvSpPr>
          <p:nvPr>
            <p:ph type="sldNum" sz="quarter" idx="10"/>
          </p:nvPr>
        </p:nvSpPr>
        <p:spPr/>
        <p:txBody>
          <a:bodyPr/>
          <a:lstStyle/>
          <a:p>
            <a:fld id="{A3ADB805-8BF7-47B5-B5FB-292FECAF2630}" type="slidenum">
              <a:rPr lang="en-GB" altLang="en-US" smtClean="0"/>
              <a:pPr/>
              <a:t>23</a:t>
            </a:fld>
            <a:endParaRPr lang="en-GB" altLang="en-US" dirty="0"/>
          </a:p>
        </p:txBody>
      </p:sp>
    </p:spTree>
    <p:extLst>
      <p:ext uri="{BB962C8B-B14F-4D97-AF65-F5344CB8AC3E}">
        <p14:creationId xmlns:p14="http://schemas.microsoft.com/office/powerpoint/2010/main" val="10625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bullet point: Ask children to vote on who should decide -</a:t>
            </a:r>
          </a:p>
          <a:p>
            <a:r>
              <a:rPr lang="en-GB" dirty="0"/>
              <a:t>Scientists/engineers that create the robot?</a:t>
            </a:r>
          </a:p>
          <a:p>
            <a:r>
              <a:rPr lang="en-GB" dirty="0"/>
              <a:t>Companies that sell the robots?</a:t>
            </a:r>
          </a:p>
          <a:p>
            <a:r>
              <a:rPr lang="en-GB" dirty="0"/>
              <a:t>Politicians?</a:t>
            </a:r>
          </a:p>
          <a:p>
            <a:r>
              <a:rPr lang="en-GB" dirty="0"/>
              <a:t>People who use the robots?</a:t>
            </a:r>
          </a:p>
          <a:p>
            <a:endParaRPr lang="en-GB" dirty="0"/>
          </a:p>
          <a:p>
            <a:r>
              <a:rPr lang="en-GB" dirty="0"/>
              <a:t>Second bullet point:</a:t>
            </a:r>
          </a:p>
          <a:p>
            <a:r>
              <a:rPr lang="en-GB" dirty="0"/>
              <a:t>Should there be regulations to control how ‘smart’ a device can be made?</a:t>
            </a:r>
          </a:p>
          <a:p>
            <a:r>
              <a:rPr lang="en-GB" dirty="0"/>
              <a:t>Should manufacturers have to tell people what kind of ‘learning’ a device can do (e.g. can it record your on-line activity – like what you download – and learn what things you like?) and how it will use what it learns?</a:t>
            </a:r>
          </a:p>
        </p:txBody>
      </p:sp>
      <p:sp>
        <p:nvSpPr>
          <p:cNvPr id="4" name="Slide Number Placeholder 3"/>
          <p:cNvSpPr>
            <a:spLocks noGrp="1"/>
          </p:cNvSpPr>
          <p:nvPr>
            <p:ph type="sldNum" sz="quarter" idx="10"/>
          </p:nvPr>
        </p:nvSpPr>
        <p:spPr/>
        <p:txBody>
          <a:bodyPr/>
          <a:lstStyle/>
          <a:p>
            <a:fld id="{53698B2E-6C47-47E6-9D54-F7D83BF9D4E1}" type="slidenum">
              <a:rPr lang="en-GB" smtClean="0"/>
              <a:t>24</a:t>
            </a:fld>
            <a:endParaRPr lang="en-GB"/>
          </a:p>
        </p:txBody>
      </p:sp>
    </p:spTree>
    <p:extLst>
      <p:ext uri="{BB962C8B-B14F-4D97-AF65-F5344CB8AC3E}">
        <p14:creationId xmlns:p14="http://schemas.microsoft.com/office/powerpoint/2010/main" val="3202085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things to think about when considering these questions:</a:t>
            </a:r>
          </a:p>
          <a:p>
            <a:r>
              <a:rPr lang="en-GB" dirty="0"/>
              <a:t>What resources would a robot use to judge character?</a:t>
            </a:r>
          </a:p>
          <a:p>
            <a:r>
              <a:rPr lang="en-GB" dirty="0"/>
              <a:t>Would a robot be able to judge intentions or just actions?</a:t>
            </a:r>
          </a:p>
          <a:p>
            <a:r>
              <a:rPr lang="en-GB" dirty="0"/>
              <a:t>What about reading body language?</a:t>
            </a:r>
          </a:p>
          <a:p>
            <a:r>
              <a:rPr lang="en-GB" dirty="0"/>
              <a:t>How good are humans and judging character? How do we do it?</a:t>
            </a:r>
          </a:p>
        </p:txBody>
      </p:sp>
      <p:sp>
        <p:nvSpPr>
          <p:cNvPr id="4" name="Slide Number Placeholder 3"/>
          <p:cNvSpPr>
            <a:spLocks noGrp="1"/>
          </p:cNvSpPr>
          <p:nvPr>
            <p:ph type="sldNum" sz="quarter" idx="10"/>
          </p:nvPr>
        </p:nvSpPr>
        <p:spPr/>
        <p:txBody>
          <a:bodyPr/>
          <a:lstStyle/>
          <a:p>
            <a:fld id="{53698B2E-6C47-47E6-9D54-F7D83BF9D4E1}" type="slidenum">
              <a:rPr lang="en-GB" smtClean="0"/>
              <a:t>25</a:t>
            </a:fld>
            <a:endParaRPr lang="en-GB"/>
          </a:p>
        </p:txBody>
      </p:sp>
    </p:spTree>
    <p:extLst>
      <p:ext uri="{BB962C8B-B14F-4D97-AF65-F5344CB8AC3E}">
        <p14:creationId xmlns:p14="http://schemas.microsoft.com/office/powerpoint/2010/main" val="2739100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C79D812-A7E0-41EA-A7D6-FD21039AC143}"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2167255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8691" y="757382"/>
            <a:ext cx="8349673" cy="933309"/>
          </a:xfrm>
          <a:solidFill>
            <a:srgbClr val="FEF8F4"/>
          </a:solidFill>
        </p:spPr>
        <p:txBody>
          <a:bodyPr/>
          <a:lstStyle/>
          <a:p>
            <a:r>
              <a:rPr lang="en-US" dirty="0"/>
              <a:t>Click to edit Master title style</a:t>
            </a:r>
            <a:endParaRPr lang="en-GB" dirty="0"/>
          </a:p>
        </p:txBody>
      </p:sp>
      <p:sp>
        <p:nvSpPr>
          <p:cNvPr id="3" name="Content Placeholder 2"/>
          <p:cNvSpPr>
            <a:spLocks noGrp="1"/>
          </p:cNvSpPr>
          <p:nvPr>
            <p:ph idx="1"/>
          </p:nvPr>
        </p:nvSpPr>
        <p:spPr>
          <a:xfrm>
            <a:off x="378691" y="1825625"/>
            <a:ext cx="8349673" cy="41133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1C79D812-A7E0-41EA-A7D6-FD21039AC143}"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691453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79D812-A7E0-41EA-A7D6-FD21039AC143}"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381966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C79D812-A7E0-41EA-A7D6-FD21039AC143}" type="datetimeFigureOut">
              <a:rPr lang="en-GB" smtClean="0"/>
              <a:t>04/05/2017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145095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C79D812-A7E0-41EA-A7D6-FD21039AC143}" type="datetimeFigureOut">
              <a:rPr lang="en-GB" smtClean="0"/>
              <a:t>04/05/2017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3915585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C79D812-A7E0-41EA-A7D6-FD21039AC143}" type="datetimeFigureOut">
              <a:rPr lang="en-GB" smtClean="0"/>
              <a:t>04/05/2017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191595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9D812-A7E0-41EA-A7D6-FD21039AC143}" type="datetimeFigureOut">
              <a:rPr lang="en-GB" smtClean="0"/>
              <a:t>04/05/2017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1489956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79D812-A7E0-41EA-A7D6-FD21039AC143}" type="datetimeFigureOut">
              <a:rPr lang="en-GB" smtClean="0"/>
              <a:t>04/05/2017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263399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79D812-A7E0-41EA-A7D6-FD21039AC143}" type="datetimeFigureOut">
              <a:rPr lang="en-GB" smtClean="0"/>
              <a:t>04/05/2017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803098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C79D812-A7E0-41EA-A7D6-FD21039AC143}"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2084392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C79D812-A7E0-41EA-A7D6-FD21039AC143}"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869445-416B-4EA6-9AF4-066BF2C655E8}" type="slidenum">
              <a:rPr lang="en-GB" smtClean="0"/>
              <a:t>‹#›</a:t>
            </a:fld>
            <a:endParaRPr lang="en-GB"/>
          </a:p>
        </p:txBody>
      </p:sp>
    </p:spTree>
    <p:extLst>
      <p:ext uri="{BB962C8B-B14F-4D97-AF65-F5344CB8AC3E}">
        <p14:creationId xmlns:p14="http://schemas.microsoft.com/office/powerpoint/2010/main" val="2530720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a:solidFill>
            <a:srgbClr val="FCE2D4"/>
          </a:solidFill>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9D812-A7E0-41EA-A7D6-FD21039AC143}" type="datetimeFigureOut">
              <a:rPr lang="en-GB" smtClean="0"/>
              <a:t>04/05/2017</a:t>
            </a:fld>
            <a:endParaRPr lang="en-GB"/>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2800">
                <a:solidFill>
                  <a:schemeClr val="tx1">
                    <a:tint val="75000"/>
                  </a:schemeClr>
                </a:solidFill>
              </a:defRPr>
            </a:lvl1pPr>
          </a:lstStyle>
          <a:p>
            <a:fld id="{11869445-416B-4EA6-9AF4-066BF2C655E8}" type="slidenum">
              <a:rPr lang="en-GB" smtClean="0"/>
              <a:pPr/>
              <a:t>‹#›</a:t>
            </a:fld>
            <a:endParaRPr lang="en-GB" dirty="0"/>
          </a:p>
        </p:txBody>
      </p:sp>
      <p:sp>
        <p:nvSpPr>
          <p:cNvPr id="10" name="TextBox 9"/>
          <p:cNvSpPr txBox="1"/>
          <p:nvPr userDrawn="1"/>
        </p:nvSpPr>
        <p:spPr>
          <a:xfrm>
            <a:off x="2380408" y="6287785"/>
            <a:ext cx="3405922" cy="461665"/>
          </a:xfrm>
          <a:prstGeom prst="rect">
            <a:avLst/>
          </a:prstGeom>
          <a:noFill/>
        </p:spPr>
        <p:txBody>
          <a:bodyPr wrap="square" rtlCol="0">
            <a:spAutoFit/>
          </a:bodyPr>
          <a:lstStyle/>
          <a:p>
            <a:r>
              <a:rPr lang="en-GB" sz="2400" dirty="0">
                <a:solidFill>
                  <a:srgbClr val="C00000"/>
                </a:solidFill>
              </a:rPr>
              <a:t>LASARcentre.com</a:t>
            </a:r>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70016" y="6282618"/>
            <a:ext cx="1450236" cy="450523"/>
          </a:xfrm>
          <a:prstGeom prst="rect">
            <a:avLst/>
          </a:prstGeom>
        </p:spPr>
      </p:pic>
      <p:cxnSp>
        <p:nvCxnSpPr>
          <p:cNvPr id="12" name="Straight Connector 11"/>
          <p:cNvCxnSpPr/>
          <p:nvPr userDrawn="1"/>
        </p:nvCxnSpPr>
        <p:spPr>
          <a:xfrm>
            <a:off x="628650" y="6246524"/>
            <a:ext cx="7886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747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rgbClr val="C00000"/>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100000"/>
        </a:lnSpc>
        <a:spcBef>
          <a:spcPts val="1000"/>
        </a:spcBef>
        <a:spcAft>
          <a:spcPts val="700"/>
        </a:spcAft>
        <a:buFont typeface="Arial" panose="020B0604020202020204" pitchFamily="34" charset="0"/>
        <a:buChar char="•"/>
        <a:defRPr sz="40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100000"/>
        </a:lnSpc>
        <a:spcBef>
          <a:spcPts val="500"/>
        </a:spcBef>
        <a:spcAft>
          <a:spcPts val="700"/>
        </a:spcAft>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100000"/>
        </a:lnSpc>
        <a:spcBef>
          <a:spcPts val="500"/>
        </a:spcBef>
        <a:spcAft>
          <a:spcPts val="7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100000"/>
        </a:lnSpc>
        <a:spcBef>
          <a:spcPts val="500"/>
        </a:spcBef>
        <a:spcAft>
          <a:spcPts val="7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100000"/>
        </a:lnSpc>
        <a:spcBef>
          <a:spcPts val="500"/>
        </a:spcBef>
        <a:spcAft>
          <a:spcPts val="7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hyperlink" Target="http://www.irobot.com/en/us/" TargetMode="External"/><Relationship Id="rId18" Type="http://schemas.openxmlformats.org/officeDocument/2006/relationships/hyperlink" Target="http://www.nasa.gov/mission_pages/" TargetMode="External"/><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hyperlink" Target="http://www.cmu.edu/cmnews/" TargetMode="External"/><Relationship Id="rId17" Type="http://schemas.openxmlformats.org/officeDocument/2006/relationships/image" Target="../media/image10.jpg"/><Relationship Id="rId2" Type="http://schemas.openxmlformats.org/officeDocument/2006/relationships/notesSlide" Target="../notesSlides/notesSlide3.xml"/><Relationship Id="rId16" Type="http://schemas.openxmlformats.org/officeDocument/2006/relationships/hyperlink" Target="http://www.airforce-technology.com/" TargetMode="External"/><Relationship Id="rId1" Type="http://schemas.openxmlformats.org/officeDocument/2006/relationships/slideLayout" Target="../slideLayouts/slideLayout4.xml"/><Relationship Id="rId6" Type="http://schemas.openxmlformats.org/officeDocument/2006/relationships/image" Target="../media/image6.jpg"/><Relationship Id="rId11" Type="http://schemas.openxmlformats.org/officeDocument/2006/relationships/hyperlink" Target="http://asimo.honda.com/" TargetMode="External"/><Relationship Id="rId5" Type="http://schemas.openxmlformats.org/officeDocument/2006/relationships/image" Target="../media/image5.jpg"/><Relationship Id="rId15" Type="http://schemas.openxmlformats.org/officeDocument/2006/relationships/hyperlink" Target="http://www.pleoworld.com/pleo_rb/eng/" TargetMode="External"/><Relationship Id="rId10" Type="http://schemas.openxmlformats.org/officeDocument/2006/relationships/hyperlink" Target="http://www.toyota-global.com/innovation/" TargetMode="External"/><Relationship Id="rId4" Type="http://schemas.openxmlformats.org/officeDocument/2006/relationships/image" Target="../media/image4.jpg"/><Relationship Id="rId9" Type="http://schemas.openxmlformats.org/officeDocument/2006/relationships/image" Target="../media/image9.jpg"/><Relationship Id="rId14" Type="http://schemas.openxmlformats.org/officeDocument/2006/relationships/hyperlink" Target="http://www.irobot.com/u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Robot or electronic person?</a:t>
            </a:r>
            <a:endParaRPr lang="en-US" dirty="0"/>
          </a:p>
        </p:txBody>
      </p:sp>
      <p:sp>
        <p:nvSpPr>
          <p:cNvPr id="3" name="Content Placeholder 2"/>
          <p:cNvSpPr>
            <a:spLocks noGrp="1"/>
          </p:cNvSpPr>
          <p:nvPr>
            <p:ph idx="1"/>
          </p:nvPr>
        </p:nvSpPr>
        <p:spPr>
          <a:xfrm>
            <a:off x="378691" y="1825625"/>
            <a:ext cx="8429507" cy="4898064"/>
          </a:xfrm>
        </p:spPr>
        <p:txBody>
          <a:bodyPr>
            <a:normAutofit fontScale="85000" lnSpcReduction="20000"/>
          </a:bodyPr>
          <a:lstStyle/>
          <a:p>
            <a:r>
              <a:rPr lang="en-GB" dirty="0"/>
              <a:t>Anthrobots are coming!</a:t>
            </a:r>
          </a:p>
        </p:txBody>
      </p:sp>
    </p:spTree>
    <p:extLst>
      <p:ext uri="{BB962C8B-B14F-4D97-AF65-F5344CB8AC3E}">
        <p14:creationId xmlns:p14="http://schemas.microsoft.com/office/powerpoint/2010/main" val="157150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an ‘</a:t>
            </a:r>
            <a:r>
              <a:rPr lang="en-GB"/>
              <a:t>anthrobot’?</a:t>
            </a:r>
            <a:endParaRPr lang="en-GB" dirty="0"/>
          </a:p>
        </p:txBody>
      </p:sp>
      <p:sp>
        <p:nvSpPr>
          <p:cNvPr id="3" name="Content Placeholder 2"/>
          <p:cNvSpPr>
            <a:spLocks noGrp="1"/>
          </p:cNvSpPr>
          <p:nvPr>
            <p:ph idx="1"/>
          </p:nvPr>
        </p:nvSpPr>
        <p:spPr>
          <a:xfrm>
            <a:off x="378692" y="1825625"/>
            <a:ext cx="4628023" cy="4113357"/>
          </a:xfrm>
        </p:spPr>
        <p:txBody>
          <a:bodyPr>
            <a:normAutofit fontScale="92500" lnSpcReduction="20000"/>
          </a:bodyPr>
          <a:lstStyle/>
          <a:p>
            <a:r>
              <a:rPr lang="en-GB" dirty="0"/>
              <a:t>An ‘</a:t>
            </a:r>
            <a:r>
              <a:rPr lang="en-GB" dirty="0">
                <a:solidFill>
                  <a:srgbClr val="FF0000"/>
                </a:solidFill>
              </a:rPr>
              <a:t>anthro</a:t>
            </a:r>
            <a:r>
              <a:rPr lang="en-GB" dirty="0"/>
              <a:t>pomorphic ro</a:t>
            </a:r>
            <a:r>
              <a:rPr lang="en-GB" dirty="0">
                <a:solidFill>
                  <a:srgbClr val="FF0000"/>
                </a:solidFill>
              </a:rPr>
              <a:t>bot</a:t>
            </a:r>
            <a:r>
              <a:rPr lang="en-GB" dirty="0"/>
              <a:t>’ – so a robot that is intended to convince you that it is essentially a person – similar to YOU!</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082" y="1690691"/>
            <a:ext cx="3380282" cy="3380282"/>
          </a:xfrm>
          <a:prstGeom prst="rect">
            <a:avLst/>
          </a:prstGeom>
        </p:spPr>
      </p:pic>
    </p:spTree>
    <p:extLst>
      <p:ext uri="{BB962C8B-B14F-4D97-AF65-F5344CB8AC3E}">
        <p14:creationId xmlns:p14="http://schemas.microsoft.com/office/powerpoint/2010/main" val="2115229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19" y="1001889"/>
            <a:ext cx="6925378" cy="1453445"/>
          </a:xfrm>
        </p:spPr>
        <p:txBody>
          <a:bodyPr>
            <a:normAutofit fontScale="90000"/>
          </a:bodyPr>
          <a:lstStyle/>
          <a:p>
            <a:pPr algn="ctr"/>
            <a:br>
              <a:rPr lang="en-GB" dirty="0"/>
            </a:br>
            <a:r>
              <a:rPr lang="en-GB" dirty="0"/>
              <a:t>Robot or electronic person?</a:t>
            </a:r>
            <a:br>
              <a:rPr lang="en-GB" dirty="0"/>
            </a:br>
            <a:endParaRPr lang="en-GB" dirty="0"/>
          </a:p>
        </p:txBody>
      </p:sp>
      <p:sp>
        <p:nvSpPr>
          <p:cNvPr id="4" name="Rectangle 3"/>
          <p:cNvSpPr/>
          <p:nvPr/>
        </p:nvSpPr>
        <p:spPr>
          <a:xfrm>
            <a:off x="3995902" y="2628669"/>
            <a:ext cx="1265091" cy="2215991"/>
          </a:xfrm>
          <a:prstGeom prst="rect">
            <a:avLst/>
          </a:prstGeom>
          <a:noFill/>
        </p:spPr>
        <p:txBody>
          <a:bodyPr wrap="none" lIns="91440" tIns="45720" rIns="91440" bIns="45720">
            <a:spAutoFit/>
          </a:bodyPr>
          <a:lstStyle/>
          <a:p>
            <a:pPr algn="ctr"/>
            <a:r>
              <a:rPr lang="en-US" sz="13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Arial Black" panose="020B0A04020102020204" pitchFamily="34" charset="0"/>
              </a:rPr>
              <a:t>?</a:t>
            </a:r>
          </a:p>
        </p:txBody>
      </p:sp>
      <p:sp>
        <p:nvSpPr>
          <p:cNvPr id="5" name="TextBox 4"/>
          <p:cNvSpPr txBox="1"/>
          <p:nvPr/>
        </p:nvSpPr>
        <p:spPr>
          <a:xfrm>
            <a:off x="618442" y="4921715"/>
            <a:ext cx="7296365" cy="954107"/>
          </a:xfrm>
          <a:prstGeom prst="rect">
            <a:avLst/>
          </a:prstGeom>
          <a:noFill/>
        </p:spPr>
        <p:txBody>
          <a:bodyPr wrap="square" rtlCol="0">
            <a:spAutoFit/>
          </a:bodyPr>
          <a:lstStyle/>
          <a:p>
            <a:pPr algn="ctr"/>
            <a:r>
              <a:rPr lang="en-GB" sz="2800" dirty="0"/>
              <a:t>And one day – will your technology be just as much of a person as you are?</a:t>
            </a:r>
          </a:p>
        </p:txBody>
      </p:sp>
    </p:spTree>
    <p:extLst>
      <p:ext uri="{BB962C8B-B14F-4D97-AF65-F5344CB8AC3E}">
        <p14:creationId xmlns:p14="http://schemas.microsoft.com/office/powerpoint/2010/main" val="180276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95500" y="3624942"/>
            <a:ext cx="1866900" cy="1892501"/>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6444544" y="910772"/>
            <a:ext cx="2120900" cy="1982006"/>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4102100" y="3612696"/>
            <a:ext cx="1930400" cy="1904748"/>
          </a:xfrm>
          <a:prstGeom prst="rect">
            <a:avLst/>
          </a:prstGeom>
          <a:blipFill>
            <a:blip r:embed="rId5"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56810" y="112889"/>
            <a:ext cx="8493302" cy="677108"/>
          </a:xfrm>
          <a:prstGeom prst="rect">
            <a:avLst/>
          </a:prstGeom>
        </p:spPr>
        <p:txBody>
          <a:bodyPr vert="horz" wrap="square" lIns="0" tIns="0" rIns="0" bIns="0" rtlCol="0">
            <a:spAutoFit/>
          </a:bodyPr>
          <a:lstStyle/>
          <a:p>
            <a:pPr marL="12700">
              <a:lnSpc>
                <a:spcPct val="100000"/>
              </a:lnSpc>
              <a:tabLst>
                <a:tab pos="4311015" algn="l"/>
              </a:tabLst>
            </a:pPr>
            <a:r>
              <a:rPr sz="4400" dirty="0"/>
              <a:t>So</a:t>
            </a:r>
            <a:r>
              <a:rPr sz="4400" spc="-5" dirty="0"/>
              <a:t>m</a:t>
            </a:r>
            <a:r>
              <a:rPr sz="4400" dirty="0"/>
              <a:t>e</a:t>
            </a:r>
            <a:r>
              <a:rPr sz="4400" spc="-5" dirty="0"/>
              <a:t> </a:t>
            </a:r>
            <a:r>
              <a:rPr lang="en-GB" sz="4400" dirty="0"/>
              <a:t>modern </a:t>
            </a:r>
            <a:r>
              <a:rPr sz="4400" dirty="0"/>
              <a:t>robots</a:t>
            </a:r>
          </a:p>
        </p:txBody>
      </p:sp>
      <p:sp>
        <p:nvSpPr>
          <p:cNvPr id="6" name="object 6"/>
          <p:cNvSpPr/>
          <p:nvPr/>
        </p:nvSpPr>
        <p:spPr>
          <a:xfrm>
            <a:off x="4429477" y="902253"/>
            <a:ext cx="1708856" cy="2258636"/>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90500" y="3624943"/>
            <a:ext cx="1765300" cy="1920724"/>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309032" y="860777"/>
            <a:ext cx="1807633" cy="2257777"/>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2362200" y="881743"/>
            <a:ext cx="1828800" cy="2265035"/>
          </a:xfrm>
          <a:prstGeom prst="rect">
            <a:avLst/>
          </a:prstGeom>
          <a:blipFill>
            <a:blip r:embed="rId9" cstate="print"/>
            <a:stretch>
              <a:fillRect/>
            </a:stretch>
          </a:blipFill>
        </p:spPr>
        <p:txBody>
          <a:bodyPr wrap="square" lIns="0" tIns="0" rIns="0" bIns="0" rtlCol="0"/>
          <a:lstStyle/>
          <a:p>
            <a:endParaRPr/>
          </a:p>
        </p:txBody>
      </p:sp>
      <p:sp>
        <p:nvSpPr>
          <p:cNvPr id="10" name="object 10"/>
          <p:cNvSpPr txBox="1"/>
          <p:nvPr/>
        </p:nvSpPr>
        <p:spPr>
          <a:xfrm>
            <a:off x="343077" y="3141084"/>
            <a:ext cx="1740535" cy="262686"/>
          </a:xfrm>
          <a:prstGeom prst="rect">
            <a:avLst/>
          </a:prstGeom>
        </p:spPr>
        <p:txBody>
          <a:bodyPr vert="horz" wrap="square" lIns="0" tIns="0" rIns="0" bIns="0" rtlCol="0">
            <a:spAutoFit/>
          </a:bodyPr>
          <a:lstStyle/>
          <a:p>
            <a:pPr marL="12700" marR="5080">
              <a:lnSpc>
                <a:spcPct val="104200"/>
              </a:lnSpc>
            </a:pPr>
            <a:r>
              <a:rPr sz="800" u="sng" spc="-5" dirty="0">
                <a:solidFill>
                  <a:srgbClr val="00A8A9"/>
                </a:solidFill>
                <a:latin typeface="Times New Roman"/>
                <a:cs typeface="Times New Roman"/>
                <a:hlinkClick r:id="rId10"/>
              </a:rPr>
              <a:t>http://www.toyota-global.com/innovation/ </a:t>
            </a:r>
            <a:r>
              <a:rPr sz="800" u="sng" spc="-5" dirty="0">
                <a:solidFill>
                  <a:srgbClr val="00A8A9"/>
                </a:solidFill>
                <a:latin typeface="Times New Roman"/>
                <a:cs typeface="Times New Roman"/>
              </a:rPr>
              <a:t> </a:t>
            </a:r>
            <a:r>
              <a:rPr sz="800" u="sng" dirty="0">
                <a:solidFill>
                  <a:srgbClr val="00A8A9"/>
                </a:solidFill>
                <a:latin typeface="Times New Roman"/>
                <a:cs typeface="Times New Roman"/>
              </a:rPr>
              <a:t>partner_robot/concept.html</a:t>
            </a:r>
            <a:endParaRPr sz="800" dirty="0">
              <a:latin typeface="Times New Roman"/>
              <a:cs typeface="Times New Roman"/>
            </a:endParaRPr>
          </a:p>
        </p:txBody>
      </p:sp>
      <p:sp>
        <p:nvSpPr>
          <p:cNvPr id="11" name="object 11"/>
          <p:cNvSpPr txBox="1"/>
          <p:nvPr/>
        </p:nvSpPr>
        <p:spPr>
          <a:xfrm>
            <a:off x="2669999" y="3208866"/>
            <a:ext cx="1104900" cy="138499"/>
          </a:xfrm>
          <a:prstGeom prst="rect">
            <a:avLst/>
          </a:prstGeom>
        </p:spPr>
        <p:txBody>
          <a:bodyPr vert="horz" wrap="square" lIns="0" tIns="0" rIns="0" bIns="0" rtlCol="0">
            <a:spAutoFit/>
          </a:bodyPr>
          <a:lstStyle/>
          <a:p>
            <a:pPr marL="12700">
              <a:lnSpc>
                <a:spcPct val="100000"/>
              </a:lnSpc>
            </a:pPr>
            <a:r>
              <a:rPr sz="900" u="sng" dirty="0">
                <a:solidFill>
                  <a:srgbClr val="00A8A9"/>
                </a:solidFill>
                <a:latin typeface="Times New Roman"/>
                <a:cs typeface="Times New Roman"/>
                <a:hlinkClick r:id="rId11"/>
              </a:rPr>
              <a:t>http://asimo.honda.com</a:t>
            </a:r>
            <a:endParaRPr sz="900" dirty="0">
              <a:latin typeface="Times New Roman"/>
              <a:cs typeface="Times New Roman"/>
            </a:endParaRPr>
          </a:p>
        </p:txBody>
      </p:sp>
      <p:sp>
        <p:nvSpPr>
          <p:cNvPr id="12" name="object 12"/>
          <p:cNvSpPr txBox="1"/>
          <p:nvPr/>
        </p:nvSpPr>
        <p:spPr>
          <a:xfrm>
            <a:off x="4651199" y="3179728"/>
            <a:ext cx="1091565" cy="215444"/>
          </a:xfrm>
          <a:prstGeom prst="rect">
            <a:avLst/>
          </a:prstGeom>
        </p:spPr>
        <p:txBody>
          <a:bodyPr vert="horz" wrap="square" lIns="0" tIns="0" rIns="0" bIns="0" rtlCol="0">
            <a:spAutoFit/>
          </a:bodyPr>
          <a:lstStyle/>
          <a:p>
            <a:pPr marL="12700" marR="5080">
              <a:lnSpc>
                <a:spcPts val="800"/>
              </a:lnSpc>
            </a:pPr>
            <a:r>
              <a:rPr sz="700" u="sng" dirty="0">
                <a:solidFill>
                  <a:srgbClr val="00A8A9"/>
                </a:solidFill>
                <a:latin typeface="Times New Roman"/>
                <a:cs typeface="Times New Roman"/>
                <a:hlinkClick r:id="rId12"/>
              </a:rPr>
              <a:t>http://ww</a:t>
            </a:r>
            <a:r>
              <a:rPr sz="700" u="sng" spc="-50" dirty="0">
                <a:solidFill>
                  <a:srgbClr val="00A8A9"/>
                </a:solidFill>
                <a:latin typeface="Times New Roman"/>
                <a:cs typeface="Times New Roman"/>
                <a:hlinkClick r:id="rId12"/>
              </a:rPr>
              <a:t>w</a:t>
            </a:r>
            <a:r>
              <a:rPr sz="700" u="sng" dirty="0">
                <a:solidFill>
                  <a:srgbClr val="00A8A9"/>
                </a:solidFill>
                <a:latin typeface="Times New Roman"/>
                <a:cs typeface="Times New Roman"/>
                <a:hlinkClick r:id="rId12"/>
              </a:rPr>
              <a:t>.cmu.edu/cmnews</a:t>
            </a:r>
            <a:r>
              <a:rPr sz="700" dirty="0">
                <a:solidFill>
                  <a:srgbClr val="00A8A9"/>
                </a:solidFill>
                <a:latin typeface="Times New Roman"/>
                <a:cs typeface="Times New Roman"/>
                <a:hlinkClick r:id="rId12"/>
              </a:rPr>
              <a:t>/ </a:t>
            </a:r>
            <a:r>
              <a:rPr sz="700" dirty="0">
                <a:solidFill>
                  <a:srgbClr val="00A8A9"/>
                </a:solidFill>
                <a:latin typeface="Times New Roman"/>
                <a:cs typeface="Times New Roman"/>
              </a:rPr>
              <a:t> </a:t>
            </a:r>
            <a:r>
              <a:rPr sz="700" u="sng" dirty="0">
                <a:solidFill>
                  <a:srgbClr val="00A8A9"/>
                </a:solidFill>
                <a:latin typeface="Times New Roman"/>
                <a:cs typeface="Times New Roman"/>
              </a:rPr>
              <a:t>020906/020906_grace.htm</a:t>
            </a:r>
            <a:r>
              <a:rPr sz="700" dirty="0">
                <a:solidFill>
                  <a:srgbClr val="00A8A9"/>
                </a:solidFill>
                <a:latin typeface="Times New Roman"/>
                <a:cs typeface="Times New Roman"/>
              </a:rPr>
              <a:t>l</a:t>
            </a:r>
            <a:endParaRPr sz="700" dirty="0">
              <a:latin typeface="Times New Roman"/>
              <a:cs typeface="Times New Roman"/>
            </a:endParaRPr>
          </a:p>
        </p:txBody>
      </p:sp>
      <p:sp>
        <p:nvSpPr>
          <p:cNvPr id="13" name="object 13"/>
          <p:cNvSpPr txBox="1"/>
          <p:nvPr/>
        </p:nvSpPr>
        <p:spPr>
          <a:xfrm>
            <a:off x="2098498" y="5737115"/>
            <a:ext cx="1669414" cy="338554"/>
          </a:xfrm>
          <a:prstGeom prst="rect">
            <a:avLst/>
          </a:prstGeom>
        </p:spPr>
        <p:txBody>
          <a:bodyPr vert="horz" wrap="square" lIns="0" tIns="0" rIns="0" bIns="0" rtlCol="0">
            <a:spAutoFit/>
          </a:bodyPr>
          <a:lstStyle/>
          <a:p>
            <a:pPr marL="12700" marR="5080">
              <a:lnSpc>
                <a:spcPts val="1300"/>
              </a:lnSpc>
            </a:pPr>
            <a:r>
              <a:rPr sz="1100" u="sng" dirty="0">
                <a:solidFill>
                  <a:srgbClr val="00A8A9"/>
                </a:solidFill>
                <a:latin typeface="Times New Roman"/>
                <a:cs typeface="Times New Roman"/>
                <a:hlinkClick r:id="rId13"/>
              </a:rPr>
              <a:t>http://ww</a:t>
            </a:r>
            <a:r>
              <a:rPr sz="1100" u="sng" spc="-75" dirty="0">
                <a:solidFill>
                  <a:srgbClr val="00A8A9"/>
                </a:solidFill>
                <a:latin typeface="Times New Roman"/>
                <a:cs typeface="Times New Roman"/>
                <a:hlinkClick r:id="rId13"/>
              </a:rPr>
              <a:t>w</a:t>
            </a:r>
            <a:r>
              <a:rPr sz="1100" u="sng" dirty="0">
                <a:solidFill>
                  <a:srgbClr val="00A8A9"/>
                </a:solidFill>
                <a:latin typeface="Times New Roman"/>
                <a:cs typeface="Times New Roman"/>
                <a:hlinkClick r:id="rId13"/>
              </a:rPr>
              <a:t>.irobot.com/en/us/ </a:t>
            </a:r>
            <a:r>
              <a:rPr sz="1100" dirty="0">
                <a:solidFill>
                  <a:srgbClr val="00A8A9"/>
                </a:solidFill>
                <a:latin typeface="Times New Roman"/>
                <a:cs typeface="Times New Roman"/>
              </a:rPr>
              <a:t> </a:t>
            </a:r>
            <a:r>
              <a:rPr sz="1100" u="sng" dirty="0">
                <a:solidFill>
                  <a:srgbClr val="00A8A9"/>
                </a:solidFill>
                <a:latin typeface="Times New Roman"/>
                <a:cs typeface="Times New Roman"/>
              </a:rPr>
              <a:t>robots/defense/packbot.aspx</a:t>
            </a:r>
            <a:endParaRPr sz="1100" dirty="0">
              <a:latin typeface="Times New Roman"/>
              <a:cs typeface="Times New Roman"/>
            </a:endParaRPr>
          </a:p>
        </p:txBody>
      </p:sp>
      <p:sp>
        <p:nvSpPr>
          <p:cNvPr id="14" name="object 14"/>
          <p:cNvSpPr txBox="1"/>
          <p:nvPr/>
        </p:nvSpPr>
        <p:spPr>
          <a:xfrm>
            <a:off x="237244" y="5754008"/>
            <a:ext cx="1499235" cy="169277"/>
          </a:xfrm>
          <a:prstGeom prst="rect">
            <a:avLst/>
          </a:prstGeom>
        </p:spPr>
        <p:txBody>
          <a:bodyPr vert="horz" wrap="square" lIns="0" tIns="0" rIns="0" bIns="0" rtlCol="0">
            <a:spAutoFit/>
          </a:bodyPr>
          <a:lstStyle/>
          <a:p>
            <a:pPr marL="12700">
              <a:lnSpc>
                <a:spcPct val="100000"/>
              </a:lnSpc>
            </a:pPr>
            <a:r>
              <a:rPr sz="1100" u="sng" spc="-5" dirty="0">
                <a:solidFill>
                  <a:srgbClr val="00A8A9"/>
                </a:solidFill>
                <a:latin typeface="Times New Roman"/>
                <a:cs typeface="Times New Roman"/>
                <a:hlinkClick r:id="rId14"/>
              </a:rPr>
              <a:t>http://www.irobot.com/us/</a:t>
            </a:r>
            <a:endParaRPr sz="1100" dirty="0">
              <a:latin typeface="Times New Roman"/>
              <a:cs typeface="Times New Roman"/>
            </a:endParaRPr>
          </a:p>
        </p:txBody>
      </p:sp>
      <p:sp>
        <p:nvSpPr>
          <p:cNvPr id="15" name="object 15"/>
          <p:cNvSpPr txBox="1"/>
          <p:nvPr/>
        </p:nvSpPr>
        <p:spPr>
          <a:xfrm>
            <a:off x="6495521" y="3152328"/>
            <a:ext cx="1865630" cy="287791"/>
          </a:xfrm>
          <a:prstGeom prst="rect">
            <a:avLst/>
          </a:prstGeom>
        </p:spPr>
        <p:txBody>
          <a:bodyPr vert="horz" wrap="square" lIns="0" tIns="0" rIns="0" bIns="0" rtlCol="0">
            <a:spAutoFit/>
          </a:bodyPr>
          <a:lstStyle/>
          <a:p>
            <a:pPr marL="12700" marR="5080">
              <a:lnSpc>
                <a:spcPct val="101899"/>
              </a:lnSpc>
            </a:pPr>
            <a:r>
              <a:rPr sz="900" u="sng" spc="-5" dirty="0">
                <a:solidFill>
                  <a:srgbClr val="00A8A9"/>
                </a:solidFill>
                <a:latin typeface="Times New Roman"/>
                <a:cs typeface="Times New Roman"/>
                <a:hlinkClick r:id="rId15"/>
              </a:rPr>
              <a:t>http://www.pleoworld.com/pleo_rb/eng/ </a:t>
            </a:r>
            <a:r>
              <a:rPr sz="900" u="sng" spc="-5" dirty="0">
                <a:solidFill>
                  <a:srgbClr val="00A8A9"/>
                </a:solidFill>
                <a:latin typeface="Times New Roman"/>
                <a:cs typeface="Times New Roman"/>
              </a:rPr>
              <a:t> </a:t>
            </a:r>
            <a:r>
              <a:rPr sz="900" u="sng" dirty="0">
                <a:solidFill>
                  <a:srgbClr val="00A8A9"/>
                </a:solidFill>
                <a:latin typeface="Times New Roman"/>
                <a:cs typeface="Times New Roman"/>
              </a:rPr>
              <a:t>lifeform.php</a:t>
            </a:r>
            <a:endParaRPr sz="900" dirty="0">
              <a:latin typeface="Times New Roman"/>
              <a:cs typeface="Times New Roman"/>
            </a:endParaRPr>
          </a:p>
        </p:txBody>
      </p:sp>
      <p:sp>
        <p:nvSpPr>
          <p:cNvPr id="16" name="object 16"/>
          <p:cNvSpPr txBox="1"/>
          <p:nvPr/>
        </p:nvSpPr>
        <p:spPr>
          <a:xfrm>
            <a:off x="4193998" y="5813531"/>
            <a:ext cx="1718310" cy="287791"/>
          </a:xfrm>
          <a:prstGeom prst="rect">
            <a:avLst/>
          </a:prstGeom>
        </p:spPr>
        <p:txBody>
          <a:bodyPr vert="horz" wrap="square" lIns="0" tIns="0" rIns="0" bIns="0" rtlCol="0">
            <a:spAutoFit/>
          </a:bodyPr>
          <a:lstStyle/>
          <a:p>
            <a:pPr marL="12700" marR="5080">
              <a:lnSpc>
                <a:spcPct val="101899"/>
              </a:lnSpc>
            </a:pPr>
            <a:r>
              <a:rPr sz="900" u="sng" dirty="0">
                <a:solidFill>
                  <a:srgbClr val="00A8A9"/>
                </a:solidFill>
                <a:latin typeface="Times New Roman"/>
                <a:cs typeface="Times New Roman"/>
                <a:hlinkClick r:id="rId16"/>
              </a:rPr>
              <a:t>http://ww</a:t>
            </a:r>
            <a:r>
              <a:rPr sz="900" u="sng" spc="-60" dirty="0">
                <a:solidFill>
                  <a:srgbClr val="00A8A9"/>
                </a:solidFill>
                <a:latin typeface="Times New Roman"/>
                <a:cs typeface="Times New Roman"/>
                <a:hlinkClick r:id="rId16"/>
              </a:rPr>
              <a:t>w</a:t>
            </a:r>
            <a:r>
              <a:rPr sz="900" u="sng" dirty="0">
                <a:solidFill>
                  <a:srgbClr val="00A8A9"/>
                </a:solidFill>
                <a:latin typeface="Times New Roman"/>
                <a:cs typeface="Times New Roman"/>
                <a:hlinkClick r:id="rId16"/>
              </a:rPr>
              <a:t>.airforce-technolog</a:t>
            </a:r>
            <a:r>
              <a:rPr sz="900" u="sng" spc="-60" dirty="0">
                <a:solidFill>
                  <a:srgbClr val="00A8A9"/>
                </a:solidFill>
                <a:latin typeface="Times New Roman"/>
                <a:cs typeface="Times New Roman"/>
                <a:hlinkClick r:id="rId16"/>
              </a:rPr>
              <a:t>y</a:t>
            </a:r>
            <a:r>
              <a:rPr sz="900" u="sng" dirty="0">
                <a:solidFill>
                  <a:srgbClr val="00A8A9"/>
                </a:solidFill>
                <a:latin typeface="Times New Roman"/>
                <a:cs typeface="Times New Roman"/>
                <a:hlinkClick r:id="rId16"/>
              </a:rPr>
              <a:t>.com/ </a:t>
            </a:r>
            <a:r>
              <a:rPr sz="900" dirty="0">
                <a:solidFill>
                  <a:srgbClr val="00A8A9"/>
                </a:solidFill>
                <a:latin typeface="Times New Roman"/>
                <a:cs typeface="Times New Roman"/>
              </a:rPr>
              <a:t> </a:t>
            </a:r>
            <a:r>
              <a:rPr sz="900" u="sng" spc="-5" dirty="0">
                <a:solidFill>
                  <a:srgbClr val="00A8A9"/>
                </a:solidFill>
                <a:latin typeface="Times New Roman"/>
                <a:cs typeface="Times New Roman"/>
              </a:rPr>
              <a:t>projects/predator-uav/</a:t>
            </a:r>
            <a:endParaRPr sz="900" dirty="0">
              <a:latin typeface="Times New Roman"/>
              <a:cs typeface="Times New Roman"/>
            </a:endParaRPr>
          </a:p>
        </p:txBody>
      </p:sp>
      <p:sp>
        <p:nvSpPr>
          <p:cNvPr id="17" name="object 17"/>
          <p:cNvSpPr/>
          <p:nvPr/>
        </p:nvSpPr>
        <p:spPr>
          <a:xfrm>
            <a:off x="6223000" y="3612697"/>
            <a:ext cx="2616200" cy="1898196"/>
          </a:xfrm>
          <a:prstGeom prst="rect">
            <a:avLst/>
          </a:prstGeom>
          <a:blipFill>
            <a:blip r:embed="rId17" cstate="print"/>
            <a:stretch>
              <a:fillRect/>
            </a:stretch>
          </a:blipFill>
        </p:spPr>
        <p:txBody>
          <a:bodyPr wrap="square" lIns="0" tIns="0" rIns="0" bIns="0" rtlCol="0"/>
          <a:lstStyle/>
          <a:p>
            <a:endParaRPr/>
          </a:p>
        </p:txBody>
      </p:sp>
      <p:sp>
        <p:nvSpPr>
          <p:cNvPr id="18" name="object 18"/>
          <p:cNvSpPr txBox="1"/>
          <p:nvPr/>
        </p:nvSpPr>
        <p:spPr>
          <a:xfrm>
            <a:off x="6492700" y="5733414"/>
            <a:ext cx="2267585" cy="369332"/>
          </a:xfrm>
          <a:prstGeom prst="rect">
            <a:avLst/>
          </a:prstGeom>
        </p:spPr>
        <p:txBody>
          <a:bodyPr vert="horz" wrap="square" lIns="0" tIns="0" rIns="0" bIns="0" rtlCol="0">
            <a:spAutoFit/>
          </a:bodyPr>
          <a:lstStyle/>
          <a:p>
            <a:pPr marL="12700" marR="5080">
              <a:lnSpc>
                <a:spcPts val="1400"/>
              </a:lnSpc>
            </a:pPr>
            <a:r>
              <a:rPr sz="1200" u="sng" dirty="0">
                <a:solidFill>
                  <a:srgbClr val="00A8A9"/>
                </a:solidFill>
                <a:latin typeface="Times New Roman"/>
                <a:cs typeface="Times New Roman"/>
                <a:hlinkClick r:id="rId18"/>
              </a:rPr>
              <a:t>http://ww</a:t>
            </a:r>
            <a:r>
              <a:rPr sz="1200" u="sng" spc="-80" dirty="0">
                <a:solidFill>
                  <a:srgbClr val="00A8A9"/>
                </a:solidFill>
                <a:latin typeface="Times New Roman"/>
                <a:cs typeface="Times New Roman"/>
                <a:hlinkClick r:id="rId18"/>
              </a:rPr>
              <a:t>w</a:t>
            </a:r>
            <a:r>
              <a:rPr sz="1200" u="sng" dirty="0">
                <a:solidFill>
                  <a:srgbClr val="00A8A9"/>
                </a:solidFill>
                <a:latin typeface="Times New Roman"/>
                <a:cs typeface="Times New Roman"/>
                <a:hlinkClick r:id="rId18"/>
              </a:rPr>
              <a:t>.nasa.gov/mission_pages/ </a:t>
            </a:r>
            <a:r>
              <a:rPr sz="1200" dirty="0">
                <a:solidFill>
                  <a:srgbClr val="00A8A9"/>
                </a:solidFill>
                <a:latin typeface="Times New Roman"/>
                <a:cs typeface="Times New Roman"/>
              </a:rPr>
              <a:t> </a:t>
            </a:r>
            <a:r>
              <a:rPr sz="1200" u="sng" dirty="0">
                <a:solidFill>
                  <a:srgbClr val="00A8A9"/>
                </a:solidFill>
                <a:latin typeface="Times New Roman"/>
                <a:cs typeface="Times New Roman"/>
              </a:rPr>
              <a:t>msl/multimedia/pia16763b.html</a:t>
            </a:r>
            <a:endParaRPr sz="1200" dirty="0">
              <a:latin typeface="Times New Roman"/>
              <a:cs typeface="Times New Roman"/>
            </a:endParaRPr>
          </a:p>
        </p:txBody>
      </p:sp>
      <p:sp>
        <p:nvSpPr>
          <p:cNvPr id="22" name="object 22"/>
          <p:cNvSpPr txBox="1">
            <a:spLocks noGrp="1"/>
          </p:cNvSpPr>
          <p:nvPr>
            <p:ph type="sldNum" sz="quarter" idx="4294967295"/>
          </p:nvPr>
        </p:nvSpPr>
        <p:spPr>
          <a:xfrm>
            <a:off x="8548369" y="6227309"/>
            <a:ext cx="228600" cy="198986"/>
          </a:xfrm>
          <a:prstGeom prst="rect">
            <a:avLst/>
          </a:prstGeom>
        </p:spPr>
        <p:txBody>
          <a:bodyPr vert="horz" wrap="square" lIns="0" tIns="0" rIns="0" bIns="0" rtlCol="0">
            <a:spAutoFit/>
          </a:bodyPr>
          <a:lstStyle/>
          <a:p>
            <a:pPr marL="25400">
              <a:lnSpc>
                <a:spcPts val="1430"/>
              </a:lnSpc>
            </a:pPr>
            <a:fld id="{81D60167-4931-47E6-BA6A-407CBD079E47}" type="slidenum">
              <a:rPr dirty="0"/>
              <a:t>4</a:t>
            </a:fld>
            <a:endParaRPr dirty="0"/>
          </a:p>
        </p:txBody>
      </p:sp>
    </p:spTree>
    <p:extLst>
      <p:ext uri="{BB962C8B-B14F-4D97-AF65-F5344CB8AC3E}">
        <p14:creationId xmlns:p14="http://schemas.microsoft.com/office/powerpoint/2010/main" val="2460471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 robot?</a:t>
            </a:r>
          </a:p>
        </p:txBody>
      </p:sp>
      <p:sp>
        <p:nvSpPr>
          <p:cNvPr id="3" name="Content Placeholder 2"/>
          <p:cNvSpPr>
            <a:spLocks noGrp="1"/>
          </p:cNvSpPr>
          <p:nvPr>
            <p:ph idx="1"/>
          </p:nvPr>
        </p:nvSpPr>
        <p:spPr>
          <a:xfrm>
            <a:off x="378691" y="1825625"/>
            <a:ext cx="5842227" cy="4113357"/>
          </a:xfrm>
        </p:spPr>
        <p:txBody>
          <a:bodyPr>
            <a:normAutofit lnSpcReduction="10000"/>
          </a:bodyPr>
          <a:lstStyle/>
          <a:p>
            <a:r>
              <a:rPr lang="en-GB" dirty="0"/>
              <a:t>A machine capable of carrying out a complex series of actions automatically, especially one programmable by a computer (Oxford)</a:t>
            </a:r>
          </a:p>
          <a:p>
            <a:endParaRPr lang="en-GB" dirty="0"/>
          </a:p>
        </p:txBody>
      </p:sp>
      <p:sp>
        <p:nvSpPr>
          <p:cNvPr id="4" name="object 7"/>
          <p:cNvSpPr txBox="1">
            <a:spLocks noGrp="1"/>
          </p:cNvSpPr>
          <p:nvPr>
            <p:ph type="sldNum" sz="quarter" idx="4294967295"/>
          </p:nvPr>
        </p:nvSpPr>
        <p:spPr>
          <a:xfrm>
            <a:off x="8548369" y="6227309"/>
            <a:ext cx="228600" cy="198986"/>
          </a:xfrm>
          <a:prstGeom prst="rect">
            <a:avLst/>
          </a:prstGeom>
        </p:spPr>
        <p:txBody>
          <a:bodyPr vert="horz" wrap="square" lIns="0" tIns="0" rIns="0" bIns="0" rtlCol="0">
            <a:spAutoFit/>
          </a:bodyPr>
          <a:lstStyle/>
          <a:p>
            <a:pPr marL="25400">
              <a:lnSpc>
                <a:spcPts val="1430"/>
              </a:lnSpc>
            </a:pPr>
            <a:fld id="{81D60167-4931-47E6-BA6A-407CBD079E47}" type="slidenum">
              <a:rPr dirty="0"/>
              <a:t>5</a:t>
            </a:fld>
            <a:endParaRPr dirty="0"/>
          </a:p>
        </p:txBody>
      </p:sp>
      <p:sp>
        <p:nvSpPr>
          <p:cNvPr id="5" name="object 3"/>
          <p:cNvSpPr/>
          <p:nvPr/>
        </p:nvSpPr>
        <p:spPr>
          <a:xfrm>
            <a:off x="6220918" y="1690691"/>
            <a:ext cx="2664177" cy="3347155"/>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645374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3587" y="376637"/>
            <a:ext cx="7914746" cy="677108"/>
          </a:xfrm>
          <a:prstGeom prst="rect">
            <a:avLst/>
          </a:prstGeom>
        </p:spPr>
        <p:txBody>
          <a:bodyPr vert="horz" wrap="square" lIns="0" tIns="0" rIns="0" bIns="0" rtlCol="0">
            <a:spAutoFit/>
          </a:bodyPr>
          <a:lstStyle/>
          <a:p>
            <a:pPr marL="12700">
              <a:lnSpc>
                <a:spcPct val="100000"/>
              </a:lnSpc>
              <a:tabLst>
                <a:tab pos="4977765" algn="l"/>
              </a:tabLst>
            </a:pPr>
            <a:r>
              <a:rPr sz="4400" spc="-5" dirty="0"/>
              <a:t>W</a:t>
            </a:r>
            <a:r>
              <a:rPr sz="4400" dirty="0"/>
              <a:t>h</a:t>
            </a:r>
            <a:r>
              <a:rPr sz="4400" spc="-5" dirty="0"/>
              <a:t>a</a:t>
            </a:r>
            <a:r>
              <a:rPr sz="4400" dirty="0"/>
              <a:t>t</a:t>
            </a:r>
            <a:r>
              <a:rPr sz="4400" spc="-5" dirty="0"/>
              <a:t> a</a:t>
            </a:r>
            <a:r>
              <a:rPr sz="4400" dirty="0"/>
              <a:t>re</a:t>
            </a:r>
            <a:r>
              <a:rPr sz="4400" spc="-5" dirty="0"/>
              <a:t> </a:t>
            </a:r>
            <a:r>
              <a:rPr sz="4400" dirty="0"/>
              <a:t>robots good	</a:t>
            </a:r>
            <a:r>
              <a:rPr sz="4400" spc="-5" dirty="0"/>
              <a:t>at</a:t>
            </a:r>
            <a:r>
              <a:rPr sz="4400" dirty="0"/>
              <a:t>?</a:t>
            </a:r>
          </a:p>
        </p:txBody>
      </p:sp>
      <p:sp>
        <p:nvSpPr>
          <p:cNvPr id="3" name="object 3"/>
          <p:cNvSpPr txBox="1"/>
          <p:nvPr/>
        </p:nvSpPr>
        <p:spPr>
          <a:xfrm>
            <a:off x="763588" y="1285875"/>
            <a:ext cx="5718175" cy="4834657"/>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solidFill>
                  <a:srgbClr val="000000"/>
                </a:solidFill>
                <a:latin typeface="Times New Roman"/>
                <a:cs typeface="Times New Roman"/>
              </a:rPr>
              <a:t>What </a:t>
            </a:r>
            <a:r>
              <a:rPr sz="2400" dirty="0">
                <a:solidFill>
                  <a:srgbClr val="000000"/>
                </a:solidFill>
                <a:latin typeface="Times New Roman"/>
                <a:cs typeface="Times New Roman"/>
              </a:rPr>
              <a:t>is </a:t>
            </a:r>
            <a:r>
              <a:rPr sz="2400" spc="-5" dirty="0">
                <a:solidFill>
                  <a:srgbClr val="000000"/>
                </a:solidFill>
                <a:latin typeface="Times New Roman"/>
                <a:cs typeface="Times New Roman"/>
              </a:rPr>
              <a:t>hard </a:t>
            </a:r>
            <a:r>
              <a:rPr sz="2400" dirty="0">
                <a:solidFill>
                  <a:srgbClr val="000000"/>
                </a:solidFill>
                <a:latin typeface="Times New Roman"/>
                <a:cs typeface="Times New Roman"/>
              </a:rPr>
              <a:t>for </a:t>
            </a:r>
            <a:r>
              <a:rPr sz="2400" spc="-5" dirty="0">
                <a:solidFill>
                  <a:srgbClr val="000000"/>
                </a:solidFill>
                <a:latin typeface="Times New Roman"/>
                <a:cs typeface="Times New Roman"/>
              </a:rPr>
              <a:t>humans </a:t>
            </a:r>
            <a:r>
              <a:rPr sz="2400" dirty="0">
                <a:solidFill>
                  <a:srgbClr val="000000"/>
                </a:solidFill>
                <a:latin typeface="Times New Roman"/>
                <a:cs typeface="Times New Roman"/>
              </a:rPr>
              <a:t>is </a:t>
            </a:r>
            <a:r>
              <a:rPr sz="2400" spc="-5" dirty="0">
                <a:solidFill>
                  <a:srgbClr val="000000"/>
                </a:solidFill>
                <a:latin typeface="Times New Roman"/>
                <a:cs typeface="Times New Roman"/>
              </a:rPr>
              <a:t>easy </a:t>
            </a:r>
            <a:r>
              <a:rPr sz="2400" dirty="0">
                <a:solidFill>
                  <a:srgbClr val="000000"/>
                </a:solidFill>
                <a:latin typeface="Times New Roman"/>
                <a:cs typeface="Times New Roman"/>
              </a:rPr>
              <a:t>for</a:t>
            </a:r>
            <a:r>
              <a:rPr sz="2400" spc="-20" dirty="0">
                <a:solidFill>
                  <a:srgbClr val="000000"/>
                </a:solidFill>
                <a:latin typeface="Times New Roman"/>
                <a:cs typeface="Times New Roman"/>
              </a:rPr>
              <a:t> </a:t>
            </a:r>
            <a:r>
              <a:rPr sz="2400" dirty="0">
                <a:solidFill>
                  <a:srgbClr val="000000"/>
                </a:solidFill>
                <a:latin typeface="Times New Roman"/>
                <a:cs typeface="Times New Roman"/>
              </a:rPr>
              <a:t>robots.</a:t>
            </a:r>
          </a:p>
          <a:p>
            <a:pPr marL="755650" lvl="1" indent="-285750">
              <a:lnSpc>
                <a:spcPct val="100000"/>
              </a:lnSpc>
              <a:spcBef>
                <a:spcPts val="420"/>
              </a:spcBef>
              <a:buChar char="–"/>
              <a:tabLst>
                <a:tab pos="755015" algn="l"/>
                <a:tab pos="755650" algn="l"/>
              </a:tabLst>
            </a:pPr>
            <a:r>
              <a:rPr sz="2000" dirty="0">
                <a:solidFill>
                  <a:srgbClr val="000000"/>
                </a:solidFill>
                <a:latin typeface="Times New Roman"/>
                <a:cs typeface="Times New Roman"/>
              </a:rPr>
              <a:t>Repetitive</a:t>
            </a:r>
            <a:r>
              <a:rPr sz="2000" spc="-100" dirty="0">
                <a:solidFill>
                  <a:srgbClr val="000000"/>
                </a:solidFill>
                <a:latin typeface="Times New Roman"/>
                <a:cs typeface="Times New Roman"/>
              </a:rPr>
              <a:t> </a:t>
            </a:r>
            <a:r>
              <a:rPr sz="2000" dirty="0">
                <a:solidFill>
                  <a:srgbClr val="000000"/>
                </a:solidFill>
                <a:latin typeface="Times New Roman"/>
                <a:cs typeface="Times New Roman"/>
              </a:rPr>
              <a:t>tasks.</a:t>
            </a:r>
          </a:p>
          <a:p>
            <a:pPr marL="755650" lvl="1" indent="-285750">
              <a:lnSpc>
                <a:spcPct val="100000"/>
              </a:lnSpc>
              <a:spcBef>
                <a:spcPts val="500"/>
              </a:spcBef>
              <a:buChar char="–"/>
              <a:tabLst>
                <a:tab pos="755015" algn="l"/>
                <a:tab pos="755650" algn="l"/>
              </a:tabLst>
            </a:pPr>
            <a:r>
              <a:rPr sz="2000" dirty="0">
                <a:solidFill>
                  <a:srgbClr val="000000"/>
                </a:solidFill>
                <a:latin typeface="Times New Roman"/>
                <a:cs typeface="Times New Roman"/>
              </a:rPr>
              <a:t>Continuous</a:t>
            </a:r>
            <a:r>
              <a:rPr sz="2000" spc="-100" dirty="0">
                <a:solidFill>
                  <a:srgbClr val="000000"/>
                </a:solidFill>
                <a:latin typeface="Times New Roman"/>
                <a:cs typeface="Times New Roman"/>
              </a:rPr>
              <a:t> </a:t>
            </a:r>
            <a:r>
              <a:rPr sz="2000" dirty="0">
                <a:solidFill>
                  <a:srgbClr val="000000"/>
                </a:solidFill>
                <a:latin typeface="Times New Roman"/>
                <a:cs typeface="Times New Roman"/>
              </a:rPr>
              <a:t>operation.</a:t>
            </a:r>
          </a:p>
          <a:p>
            <a:pPr marL="755650" lvl="1" indent="-285750">
              <a:lnSpc>
                <a:spcPct val="100000"/>
              </a:lnSpc>
              <a:spcBef>
                <a:spcPts val="400"/>
              </a:spcBef>
              <a:buChar char="–"/>
              <a:tabLst>
                <a:tab pos="755015" algn="l"/>
                <a:tab pos="755650" algn="l"/>
              </a:tabLst>
            </a:pPr>
            <a:r>
              <a:rPr sz="2000" dirty="0">
                <a:solidFill>
                  <a:srgbClr val="000000"/>
                </a:solidFill>
                <a:latin typeface="Times New Roman"/>
                <a:cs typeface="Times New Roman"/>
              </a:rPr>
              <a:t>Complicated</a:t>
            </a:r>
            <a:r>
              <a:rPr sz="2000" spc="-100" dirty="0">
                <a:solidFill>
                  <a:srgbClr val="000000"/>
                </a:solidFill>
                <a:latin typeface="Times New Roman"/>
                <a:cs typeface="Times New Roman"/>
              </a:rPr>
              <a:t> </a:t>
            </a:r>
            <a:r>
              <a:rPr sz="2000" dirty="0">
                <a:solidFill>
                  <a:srgbClr val="000000"/>
                </a:solidFill>
                <a:latin typeface="Times New Roman"/>
                <a:cs typeface="Times New Roman"/>
              </a:rPr>
              <a:t>calculations.</a:t>
            </a:r>
          </a:p>
          <a:p>
            <a:pPr marL="755650" lvl="1" indent="-285750">
              <a:lnSpc>
                <a:spcPct val="100000"/>
              </a:lnSpc>
              <a:spcBef>
                <a:spcPts val="500"/>
              </a:spcBef>
              <a:buChar char="–"/>
              <a:tabLst>
                <a:tab pos="755015" algn="l"/>
                <a:tab pos="755650" algn="l"/>
              </a:tabLst>
            </a:pPr>
            <a:r>
              <a:rPr sz="2000" dirty="0">
                <a:solidFill>
                  <a:srgbClr val="000000"/>
                </a:solidFill>
                <a:latin typeface="Times New Roman"/>
                <a:cs typeface="Times New Roman"/>
              </a:rPr>
              <a:t>Refer to huge</a:t>
            </a:r>
            <a:r>
              <a:rPr sz="2000" spc="-100" dirty="0">
                <a:solidFill>
                  <a:srgbClr val="000000"/>
                </a:solidFill>
                <a:latin typeface="Times New Roman"/>
                <a:cs typeface="Times New Roman"/>
              </a:rPr>
              <a:t> </a:t>
            </a:r>
            <a:r>
              <a:rPr sz="2000" dirty="0">
                <a:solidFill>
                  <a:srgbClr val="000000"/>
                </a:solidFill>
                <a:latin typeface="Times New Roman"/>
                <a:cs typeface="Times New Roman"/>
              </a:rPr>
              <a:t>databases.</a:t>
            </a:r>
          </a:p>
          <a:p>
            <a:pPr marL="355600" indent="-342900">
              <a:lnSpc>
                <a:spcPct val="100000"/>
              </a:lnSpc>
              <a:spcBef>
                <a:spcPts val="600"/>
              </a:spcBef>
              <a:buChar char="•"/>
              <a:tabLst>
                <a:tab pos="354965" algn="l"/>
                <a:tab pos="355600" algn="l"/>
              </a:tabLst>
            </a:pPr>
            <a:r>
              <a:rPr sz="2400" spc="-5" dirty="0">
                <a:solidFill>
                  <a:srgbClr val="000000"/>
                </a:solidFill>
                <a:latin typeface="Times New Roman"/>
                <a:cs typeface="Times New Roman"/>
              </a:rPr>
              <a:t>What </a:t>
            </a:r>
            <a:r>
              <a:rPr sz="2400" dirty="0">
                <a:solidFill>
                  <a:srgbClr val="000000"/>
                </a:solidFill>
                <a:latin typeface="Times New Roman"/>
                <a:cs typeface="Times New Roman"/>
              </a:rPr>
              <a:t>is </a:t>
            </a:r>
            <a:r>
              <a:rPr sz="2400" spc="-5" dirty="0">
                <a:solidFill>
                  <a:srgbClr val="000000"/>
                </a:solidFill>
                <a:latin typeface="Times New Roman"/>
                <a:cs typeface="Times New Roman"/>
              </a:rPr>
              <a:t>easy </a:t>
            </a:r>
            <a:r>
              <a:rPr sz="2400" dirty="0">
                <a:solidFill>
                  <a:srgbClr val="000000"/>
                </a:solidFill>
                <a:latin typeface="Times New Roman"/>
                <a:cs typeface="Times New Roman"/>
              </a:rPr>
              <a:t>for a </a:t>
            </a:r>
            <a:r>
              <a:rPr sz="2400" spc="-5" dirty="0">
                <a:solidFill>
                  <a:srgbClr val="000000"/>
                </a:solidFill>
                <a:latin typeface="Times New Roman"/>
                <a:cs typeface="Times New Roman"/>
              </a:rPr>
              <a:t>human </a:t>
            </a:r>
            <a:r>
              <a:rPr sz="2400" dirty="0">
                <a:solidFill>
                  <a:srgbClr val="000000"/>
                </a:solidFill>
                <a:latin typeface="Times New Roman"/>
                <a:cs typeface="Times New Roman"/>
              </a:rPr>
              <a:t>is </a:t>
            </a:r>
            <a:r>
              <a:rPr sz="2400" spc="-5" dirty="0">
                <a:solidFill>
                  <a:srgbClr val="000000"/>
                </a:solidFill>
                <a:latin typeface="Times New Roman"/>
                <a:cs typeface="Times New Roman"/>
              </a:rPr>
              <a:t>hard </a:t>
            </a:r>
            <a:r>
              <a:rPr sz="2400" dirty="0">
                <a:solidFill>
                  <a:srgbClr val="000000"/>
                </a:solidFill>
                <a:latin typeface="Times New Roman"/>
                <a:cs typeface="Times New Roman"/>
              </a:rPr>
              <a:t>for</a:t>
            </a:r>
            <a:r>
              <a:rPr sz="2400" spc="-30" dirty="0">
                <a:solidFill>
                  <a:srgbClr val="000000"/>
                </a:solidFill>
                <a:latin typeface="Times New Roman"/>
                <a:cs typeface="Times New Roman"/>
              </a:rPr>
              <a:t> </a:t>
            </a:r>
            <a:r>
              <a:rPr sz="2400" dirty="0">
                <a:solidFill>
                  <a:srgbClr val="000000"/>
                </a:solidFill>
                <a:latin typeface="Times New Roman"/>
                <a:cs typeface="Times New Roman"/>
              </a:rPr>
              <a:t>robots.</a:t>
            </a:r>
          </a:p>
          <a:p>
            <a:pPr marL="755650" lvl="1" indent="-285750">
              <a:lnSpc>
                <a:spcPct val="100000"/>
              </a:lnSpc>
              <a:spcBef>
                <a:spcPts val="420"/>
              </a:spcBef>
              <a:buChar char="–"/>
              <a:tabLst>
                <a:tab pos="755015" algn="l"/>
                <a:tab pos="755650" algn="l"/>
              </a:tabLst>
            </a:pPr>
            <a:r>
              <a:rPr sz="2000" dirty="0">
                <a:solidFill>
                  <a:srgbClr val="000000"/>
                </a:solidFill>
                <a:latin typeface="Times New Roman"/>
                <a:cs typeface="Times New Roman"/>
              </a:rPr>
              <a:t>Reasoning.</a:t>
            </a:r>
          </a:p>
          <a:p>
            <a:pPr marL="755650" lvl="1" indent="-285750">
              <a:lnSpc>
                <a:spcPct val="100000"/>
              </a:lnSpc>
              <a:spcBef>
                <a:spcPts val="400"/>
              </a:spcBef>
              <a:buChar char="–"/>
              <a:tabLst>
                <a:tab pos="755015" algn="l"/>
                <a:tab pos="755650" algn="l"/>
              </a:tabLst>
            </a:pPr>
            <a:r>
              <a:rPr sz="2000" dirty="0">
                <a:solidFill>
                  <a:srgbClr val="000000"/>
                </a:solidFill>
                <a:latin typeface="Times New Roman"/>
                <a:cs typeface="Times New Roman"/>
              </a:rPr>
              <a:t>Adapting to new</a:t>
            </a:r>
            <a:r>
              <a:rPr sz="2000" spc="-100" dirty="0">
                <a:solidFill>
                  <a:srgbClr val="000000"/>
                </a:solidFill>
                <a:latin typeface="Times New Roman"/>
                <a:cs typeface="Times New Roman"/>
              </a:rPr>
              <a:t> </a:t>
            </a:r>
            <a:r>
              <a:rPr sz="2000" dirty="0">
                <a:solidFill>
                  <a:srgbClr val="000000"/>
                </a:solidFill>
                <a:latin typeface="Times New Roman"/>
                <a:cs typeface="Times New Roman"/>
              </a:rPr>
              <a:t>situations.</a:t>
            </a:r>
          </a:p>
          <a:p>
            <a:pPr marL="755650" lvl="1" indent="-285750">
              <a:lnSpc>
                <a:spcPct val="100000"/>
              </a:lnSpc>
              <a:spcBef>
                <a:spcPts val="500"/>
              </a:spcBef>
              <a:buChar char="–"/>
              <a:tabLst>
                <a:tab pos="755015" algn="l"/>
                <a:tab pos="755650" algn="l"/>
              </a:tabLst>
            </a:pPr>
            <a:r>
              <a:rPr sz="2000" dirty="0">
                <a:solidFill>
                  <a:srgbClr val="000000"/>
                </a:solidFill>
                <a:latin typeface="Times New Roman"/>
                <a:cs typeface="Times New Roman"/>
              </a:rPr>
              <a:t>Flexible to changing</a:t>
            </a:r>
            <a:r>
              <a:rPr sz="2000" spc="-100" dirty="0">
                <a:solidFill>
                  <a:srgbClr val="000000"/>
                </a:solidFill>
                <a:latin typeface="Times New Roman"/>
                <a:cs typeface="Times New Roman"/>
              </a:rPr>
              <a:t> </a:t>
            </a:r>
            <a:r>
              <a:rPr sz="2000" dirty="0">
                <a:solidFill>
                  <a:srgbClr val="000000"/>
                </a:solidFill>
                <a:latin typeface="Times New Roman"/>
                <a:cs typeface="Times New Roman"/>
              </a:rPr>
              <a:t>requirements.</a:t>
            </a:r>
          </a:p>
          <a:p>
            <a:pPr marL="755650" lvl="1" indent="-285750">
              <a:lnSpc>
                <a:spcPct val="100000"/>
              </a:lnSpc>
              <a:spcBef>
                <a:spcPts val="400"/>
              </a:spcBef>
              <a:buChar char="–"/>
              <a:tabLst>
                <a:tab pos="755015" algn="l"/>
                <a:tab pos="755650" algn="l"/>
              </a:tabLst>
            </a:pPr>
            <a:r>
              <a:rPr sz="2000" spc="-5" dirty="0">
                <a:solidFill>
                  <a:srgbClr val="000000"/>
                </a:solidFill>
                <a:latin typeface="Times New Roman"/>
                <a:cs typeface="Times New Roman"/>
              </a:rPr>
              <a:t>Integrating </a:t>
            </a:r>
            <a:r>
              <a:rPr sz="2000" dirty="0">
                <a:solidFill>
                  <a:srgbClr val="000000"/>
                </a:solidFill>
                <a:latin typeface="Times New Roman"/>
                <a:cs typeface="Times New Roman"/>
              </a:rPr>
              <a:t>multiple</a:t>
            </a:r>
            <a:r>
              <a:rPr sz="2000" spc="-45" dirty="0">
                <a:solidFill>
                  <a:srgbClr val="000000"/>
                </a:solidFill>
                <a:latin typeface="Times New Roman"/>
                <a:cs typeface="Times New Roman"/>
              </a:rPr>
              <a:t> </a:t>
            </a:r>
            <a:r>
              <a:rPr sz="2000" dirty="0">
                <a:solidFill>
                  <a:srgbClr val="000000"/>
                </a:solidFill>
                <a:latin typeface="Times New Roman"/>
                <a:cs typeface="Times New Roman"/>
              </a:rPr>
              <a:t>sensors.</a:t>
            </a:r>
          </a:p>
          <a:p>
            <a:pPr marL="755650" lvl="1" indent="-285750">
              <a:lnSpc>
                <a:spcPct val="100000"/>
              </a:lnSpc>
              <a:spcBef>
                <a:spcPts val="500"/>
              </a:spcBef>
              <a:buChar char="–"/>
              <a:tabLst>
                <a:tab pos="755015" algn="l"/>
                <a:tab pos="755650" algn="l"/>
              </a:tabLst>
            </a:pPr>
            <a:r>
              <a:rPr sz="2000" dirty="0">
                <a:solidFill>
                  <a:srgbClr val="000000"/>
                </a:solidFill>
                <a:latin typeface="Times New Roman"/>
                <a:cs typeface="Times New Roman"/>
              </a:rPr>
              <a:t>Resolving </a:t>
            </a:r>
            <a:r>
              <a:rPr sz="2000" spc="-10" dirty="0">
                <a:solidFill>
                  <a:srgbClr val="000000"/>
                </a:solidFill>
                <a:latin typeface="Times New Roman"/>
                <a:cs typeface="Times New Roman"/>
              </a:rPr>
              <a:t>conflicting</a:t>
            </a:r>
            <a:r>
              <a:rPr sz="2000" spc="-100" dirty="0">
                <a:solidFill>
                  <a:srgbClr val="000000"/>
                </a:solidFill>
                <a:latin typeface="Times New Roman"/>
                <a:cs typeface="Times New Roman"/>
              </a:rPr>
              <a:t> </a:t>
            </a:r>
            <a:r>
              <a:rPr sz="2000" dirty="0">
                <a:solidFill>
                  <a:srgbClr val="000000"/>
                </a:solidFill>
                <a:latin typeface="Times New Roman"/>
                <a:cs typeface="Times New Roman"/>
              </a:rPr>
              <a:t>data.</a:t>
            </a:r>
          </a:p>
          <a:p>
            <a:pPr marL="755650" lvl="1" indent="-285750">
              <a:lnSpc>
                <a:spcPct val="100000"/>
              </a:lnSpc>
              <a:spcBef>
                <a:spcPts val="500"/>
              </a:spcBef>
              <a:buChar char="–"/>
              <a:tabLst>
                <a:tab pos="755015" algn="l"/>
                <a:tab pos="755650" algn="l"/>
              </a:tabLst>
            </a:pPr>
            <a:r>
              <a:rPr sz="2000" dirty="0">
                <a:solidFill>
                  <a:srgbClr val="000000"/>
                </a:solidFill>
                <a:latin typeface="Times New Roman"/>
                <a:cs typeface="Times New Roman"/>
              </a:rPr>
              <a:t>Synthesizing </a:t>
            </a:r>
            <a:r>
              <a:rPr sz="2000" spc="-5" dirty="0">
                <a:solidFill>
                  <a:srgbClr val="000000"/>
                </a:solidFill>
                <a:latin typeface="Times New Roman"/>
                <a:cs typeface="Times New Roman"/>
              </a:rPr>
              <a:t>unrelated</a:t>
            </a:r>
            <a:r>
              <a:rPr sz="2000" spc="-60" dirty="0">
                <a:solidFill>
                  <a:srgbClr val="000000"/>
                </a:solidFill>
                <a:latin typeface="Times New Roman"/>
                <a:cs typeface="Times New Roman"/>
              </a:rPr>
              <a:t> </a:t>
            </a:r>
            <a:r>
              <a:rPr sz="2000" dirty="0">
                <a:solidFill>
                  <a:srgbClr val="000000"/>
                </a:solidFill>
                <a:latin typeface="Times New Roman"/>
                <a:cs typeface="Times New Roman"/>
              </a:rPr>
              <a:t>information.</a:t>
            </a:r>
          </a:p>
          <a:p>
            <a:pPr marL="755650" lvl="1" indent="-285750">
              <a:lnSpc>
                <a:spcPct val="100000"/>
              </a:lnSpc>
              <a:spcBef>
                <a:spcPts val="400"/>
              </a:spcBef>
              <a:buChar char="–"/>
              <a:tabLst>
                <a:tab pos="755015" algn="l"/>
                <a:tab pos="755650" algn="l"/>
              </a:tabLst>
            </a:pPr>
            <a:r>
              <a:rPr sz="2000" spc="-15" dirty="0">
                <a:solidFill>
                  <a:srgbClr val="000000"/>
                </a:solidFill>
                <a:latin typeface="Times New Roman"/>
                <a:cs typeface="Times New Roman"/>
              </a:rPr>
              <a:t>Creativity.</a:t>
            </a:r>
            <a:endParaRPr sz="2000" dirty="0">
              <a:solidFill>
                <a:srgbClr val="000000"/>
              </a:solidFill>
              <a:latin typeface="Times New Roman"/>
              <a:cs typeface="Times New Roman"/>
            </a:endParaRPr>
          </a:p>
        </p:txBody>
      </p:sp>
      <p:sp>
        <p:nvSpPr>
          <p:cNvPr id="7" name="object 7"/>
          <p:cNvSpPr txBox="1">
            <a:spLocks noGrp="1"/>
          </p:cNvSpPr>
          <p:nvPr>
            <p:ph type="sldNum" sz="quarter" idx="4294967295"/>
          </p:nvPr>
        </p:nvSpPr>
        <p:spPr>
          <a:xfrm>
            <a:off x="8548369" y="6227309"/>
            <a:ext cx="228600" cy="198986"/>
          </a:xfrm>
          <a:prstGeom prst="rect">
            <a:avLst/>
          </a:prstGeom>
        </p:spPr>
        <p:txBody>
          <a:bodyPr vert="horz" wrap="square" lIns="0" tIns="0" rIns="0" bIns="0" rtlCol="0">
            <a:spAutoFit/>
          </a:bodyPr>
          <a:lstStyle/>
          <a:p>
            <a:pPr marL="25400">
              <a:lnSpc>
                <a:spcPts val="1430"/>
              </a:lnSpc>
            </a:pPr>
            <a:fld id="{81D60167-4931-47E6-BA6A-407CBD079E47}" type="slidenum">
              <a:rPr dirty="0"/>
              <a:t>6</a:t>
            </a:fld>
            <a:endParaRPr dirty="0"/>
          </a:p>
        </p:txBody>
      </p:sp>
    </p:spTree>
    <p:extLst>
      <p:ext uri="{BB962C8B-B14F-4D97-AF65-F5344CB8AC3E}">
        <p14:creationId xmlns:p14="http://schemas.microsoft.com/office/powerpoint/2010/main" val="376539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kinds of things can robots do?</a:t>
            </a:r>
          </a:p>
        </p:txBody>
      </p:sp>
      <p:graphicFrame>
        <p:nvGraphicFramePr>
          <p:cNvPr id="4" name="Table 3"/>
          <p:cNvGraphicFramePr>
            <a:graphicFrameLocks noGrp="1"/>
          </p:cNvGraphicFramePr>
          <p:nvPr>
            <p:extLst>
              <p:ext uri="{D42A27DB-BD31-4B8C-83A1-F6EECF244321}">
                <p14:modId xmlns:p14="http://schemas.microsoft.com/office/powerpoint/2010/main" val="2666024545"/>
              </p:ext>
            </p:extLst>
          </p:nvPr>
        </p:nvGraphicFramePr>
        <p:xfrm>
          <a:off x="519658" y="1690691"/>
          <a:ext cx="8208705" cy="4632960"/>
        </p:xfrm>
        <a:graphic>
          <a:graphicData uri="http://schemas.openxmlformats.org/drawingml/2006/table">
            <a:tbl>
              <a:tblPr firstRow="1" bandRow="1">
                <a:tableStyleId>{5940675A-B579-460E-94D1-54222C63F5DA}</a:tableStyleId>
              </a:tblPr>
              <a:tblGrid>
                <a:gridCol w="2736235">
                  <a:extLst>
                    <a:ext uri="{9D8B030D-6E8A-4147-A177-3AD203B41FA5}">
                      <a16:colId xmlns:a16="http://schemas.microsoft.com/office/drawing/2014/main" val="20000"/>
                    </a:ext>
                  </a:extLst>
                </a:gridCol>
                <a:gridCol w="2736235">
                  <a:extLst>
                    <a:ext uri="{9D8B030D-6E8A-4147-A177-3AD203B41FA5}">
                      <a16:colId xmlns:a16="http://schemas.microsoft.com/office/drawing/2014/main" val="20001"/>
                    </a:ext>
                  </a:extLst>
                </a:gridCol>
                <a:gridCol w="2736235">
                  <a:extLst>
                    <a:ext uri="{9D8B030D-6E8A-4147-A177-3AD203B41FA5}">
                      <a16:colId xmlns:a16="http://schemas.microsoft.com/office/drawing/2014/main" val="20002"/>
                    </a:ext>
                  </a:extLst>
                </a:gridCol>
              </a:tblGrid>
              <a:tr h="370840">
                <a:tc>
                  <a:txBody>
                    <a:bodyPr/>
                    <a:lstStyle/>
                    <a:p>
                      <a:pPr marL="342900" indent="-342900" algn="ctr">
                        <a:buFont typeface="+mj-lt"/>
                        <a:buAutoNum type="arabicPeriod"/>
                      </a:pPr>
                      <a:r>
                        <a:rPr lang="en-GB" sz="4000" dirty="0"/>
                        <a:t>Sing </a:t>
                      </a:r>
                    </a:p>
                  </a:txBody>
                  <a:tcPr/>
                </a:tc>
                <a:tc>
                  <a:txBody>
                    <a:bodyPr/>
                    <a:lstStyle/>
                    <a:p>
                      <a:pPr marL="0" indent="0" algn="ctr">
                        <a:buFont typeface="+mj-lt"/>
                        <a:buNone/>
                      </a:pPr>
                      <a:r>
                        <a:rPr lang="en-GB" sz="4000" dirty="0"/>
                        <a:t>2. Walk</a:t>
                      </a:r>
                    </a:p>
                  </a:txBody>
                  <a:tcPr/>
                </a:tc>
                <a:tc>
                  <a:txBody>
                    <a:bodyPr/>
                    <a:lstStyle/>
                    <a:p>
                      <a:pPr marL="0" indent="0" algn="ctr">
                        <a:buFont typeface="+mj-lt"/>
                        <a:buNone/>
                      </a:pPr>
                      <a:r>
                        <a:rPr lang="en-GB" sz="4000" dirty="0"/>
                        <a:t>3. jump</a:t>
                      </a:r>
                    </a:p>
                  </a:txBody>
                  <a:tcPr/>
                </a:tc>
                <a:extLst>
                  <a:ext uri="{0D108BD9-81ED-4DB2-BD59-A6C34878D82A}">
                    <a16:rowId xmlns:a16="http://schemas.microsoft.com/office/drawing/2014/main" val="10000"/>
                  </a:ext>
                </a:extLst>
              </a:tr>
              <a:tr h="370840">
                <a:tc>
                  <a:txBody>
                    <a:bodyPr/>
                    <a:lstStyle/>
                    <a:p>
                      <a:pPr marL="0" indent="0" algn="ctr">
                        <a:buFont typeface="+mj-lt"/>
                        <a:buNone/>
                      </a:pPr>
                      <a:r>
                        <a:rPr lang="en-GB" sz="4000" dirty="0"/>
                        <a:t>4.</a:t>
                      </a:r>
                      <a:r>
                        <a:rPr lang="en-GB" sz="4000" baseline="0" dirty="0"/>
                        <a:t> Fall in love</a:t>
                      </a:r>
                      <a:endParaRPr lang="en-GB" sz="4000" dirty="0"/>
                    </a:p>
                  </a:txBody>
                  <a:tcPr/>
                </a:tc>
                <a:tc>
                  <a:txBody>
                    <a:bodyPr/>
                    <a:lstStyle/>
                    <a:p>
                      <a:pPr marL="0" indent="0" algn="ctr">
                        <a:buFont typeface="+mj-lt"/>
                        <a:buNone/>
                      </a:pPr>
                      <a:r>
                        <a:rPr lang="en-GB" sz="4000" dirty="0"/>
                        <a:t>5. Play games</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 typeface="+mj-lt"/>
                        <a:buNone/>
                        <a:tabLst/>
                        <a:defRPr/>
                      </a:pPr>
                      <a:r>
                        <a:rPr lang="en-GB" sz="4000" dirty="0"/>
                        <a:t>6. Need a hug</a:t>
                      </a:r>
                    </a:p>
                  </a:txBody>
                  <a:tcPr/>
                </a:tc>
                <a:extLst>
                  <a:ext uri="{0D108BD9-81ED-4DB2-BD59-A6C34878D82A}">
                    <a16:rowId xmlns:a16="http://schemas.microsoft.com/office/drawing/2014/main" val="10001"/>
                  </a:ext>
                </a:extLst>
              </a:tr>
              <a:tr h="370840">
                <a:tc>
                  <a:txBody>
                    <a:bodyPr/>
                    <a:lstStyle/>
                    <a:p>
                      <a:pPr marL="0" indent="0" algn="ctr">
                        <a:buFont typeface="+mj-lt"/>
                        <a:buNone/>
                      </a:pPr>
                      <a:r>
                        <a:rPr lang="en-GB" sz="4000" dirty="0"/>
                        <a:t>7.</a:t>
                      </a:r>
                      <a:r>
                        <a:rPr lang="en-GB" sz="4000" baseline="0" dirty="0"/>
                        <a:t> Read aloud</a:t>
                      </a:r>
                      <a:endParaRPr lang="en-GB" sz="4000" dirty="0"/>
                    </a:p>
                  </a:txBody>
                  <a:tcPr/>
                </a:tc>
                <a:tc>
                  <a:txBody>
                    <a:bodyPr/>
                    <a:lstStyle/>
                    <a:p>
                      <a:pPr marL="0" indent="0" algn="ctr">
                        <a:buFont typeface="+mj-lt"/>
                        <a:buNone/>
                      </a:pPr>
                      <a:r>
                        <a:rPr lang="en-GB" sz="4000" dirty="0"/>
                        <a:t>8. Enjoy a good</a:t>
                      </a:r>
                      <a:r>
                        <a:rPr lang="en-GB" sz="4000" baseline="0" dirty="0"/>
                        <a:t> book</a:t>
                      </a:r>
                      <a:endParaRPr lang="en-GB" sz="4000" dirty="0"/>
                    </a:p>
                  </a:txBody>
                  <a:tcPr/>
                </a:tc>
                <a:tc>
                  <a:txBody>
                    <a:bodyPr/>
                    <a:lstStyle/>
                    <a:p>
                      <a:pPr marL="0" indent="0" algn="ctr">
                        <a:buFont typeface="+mj-lt"/>
                        <a:buNone/>
                      </a:pPr>
                      <a:r>
                        <a:rPr lang="en-GB" sz="4000" dirty="0"/>
                        <a:t>9. Kick a ball</a:t>
                      </a:r>
                    </a:p>
                  </a:txBody>
                  <a:tcPr/>
                </a:tc>
                <a:extLst>
                  <a:ext uri="{0D108BD9-81ED-4DB2-BD59-A6C34878D82A}">
                    <a16:rowId xmlns:a16="http://schemas.microsoft.com/office/drawing/2014/main" val="10002"/>
                  </a:ext>
                </a:extLst>
              </a:tr>
              <a:tr h="370840">
                <a:tc>
                  <a:txBody>
                    <a:bodyPr/>
                    <a:lstStyle/>
                    <a:p>
                      <a:pPr marL="0" indent="0" algn="ctr">
                        <a:buFont typeface="+mj-lt"/>
                        <a:buNone/>
                      </a:pPr>
                      <a:r>
                        <a:rPr lang="en-GB" sz="4000" dirty="0"/>
                        <a:t>10. giggle</a:t>
                      </a:r>
                    </a:p>
                  </a:txBody>
                  <a:tcPr/>
                </a:tc>
                <a:tc>
                  <a:txBody>
                    <a:bodyPr/>
                    <a:lstStyle/>
                    <a:p>
                      <a:pPr marL="0" indent="0" algn="ctr">
                        <a:buFont typeface="+mj-lt"/>
                        <a:buNone/>
                      </a:pPr>
                      <a:r>
                        <a:rPr lang="en-GB" sz="4000" dirty="0"/>
                        <a:t>11. Wash plates</a:t>
                      </a:r>
                    </a:p>
                  </a:txBody>
                  <a:tcPr/>
                </a:tc>
                <a:tc>
                  <a:txBody>
                    <a:bodyPr/>
                    <a:lstStyle/>
                    <a:p>
                      <a:pPr marL="0" indent="0" algn="ctr">
                        <a:buFont typeface="+mj-lt"/>
                        <a:buNone/>
                      </a:pPr>
                      <a:r>
                        <a:rPr lang="en-GB" sz="4000" dirty="0"/>
                        <a:t>12. Lose a friend</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61541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0430" t="16392" r="9605" b="7796"/>
          <a:stretch/>
        </p:blipFill>
        <p:spPr>
          <a:xfrm>
            <a:off x="583252" y="2138149"/>
            <a:ext cx="4968552" cy="3996444"/>
          </a:xfrm>
          <a:prstGeom prst="rect">
            <a:avLst/>
          </a:prstGeom>
        </p:spPr>
      </p:pic>
      <p:sp>
        <p:nvSpPr>
          <p:cNvPr id="2" name="Title 1"/>
          <p:cNvSpPr>
            <a:spLocks noGrp="1"/>
          </p:cNvSpPr>
          <p:nvPr>
            <p:ph type="title"/>
          </p:nvPr>
        </p:nvSpPr>
        <p:spPr>
          <a:xfrm>
            <a:off x="288465" y="700226"/>
            <a:ext cx="8568952" cy="1008113"/>
          </a:xfrm>
          <a:solidFill>
            <a:srgbClr val="FEF8F4"/>
          </a:solidFill>
        </p:spPr>
        <p:txBody>
          <a:bodyPr>
            <a:normAutofit fontScale="90000"/>
          </a:bodyPr>
          <a:lstStyle/>
          <a:p>
            <a:r>
              <a:rPr lang="en-GB" dirty="0"/>
              <a:t>What about the future: Will there ever be robots that can play music?</a:t>
            </a:r>
          </a:p>
        </p:txBody>
      </p:sp>
      <p:pic>
        <p:nvPicPr>
          <p:cNvPr id="6" name="Picture 5"/>
          <p:cNvPicPr>
            <a:picLocks noChangeAspect="1"/>
          </p:cNvPicPr>
          <p:nvPr/>
        </p:nvPicPr>
        <p:blipFill>
          <a:blip r:embed="rId4"/>
          <a:stretch>
            <a:fillRect/>
          </a:stretch>
        </p:blipFill>
        <p:spPr>
          <a:xfrm>
            <a:off x="5699586" y="2274932"/>
            <a:ext cx="2414491" cy="3859661"/>
          </a:xfrm>
          <a:prstGeom prst="rect">
            <a:avLst/>
          </a:prstGeom>
        </p:spPr>
      </p:pic>
    </p:spTree>
    <p:extLst>
      <p:ext uri="{BB962C8B-B14F-4D97-AF65-F5344CB8AC3E}">
        <p14:creationId xmlns:p14="http://schemas.microsoft.com/office/powerpoint/2010/main" val="3765816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ppy-pianoi.jpg"/>
          <p:cNvPicPr>
            <a:picLocks noChangeAspect="1"/>
          </p:cNvPicPr>
          <p:nvPr/>
        </p:nvPicPr>
        <p:blipFill>
          <a:blip r:embed="rId3" cstate="print">
            <a:clrChange>
              <a:clrFrom>
                <a:srgbClr val="FDFDFD"/>
              </a:clrFrom>
              <a:clrTo>
                <a:srgbClr val="FDFDFD">
                  <a:alpha val="0"/>
                </a:srgbClr>
              </a:clrTo>
            </a:clrChange>
          </a:blip>
          <a:srcRect r="4127" b="5058"/>
          <a:stretch>
            <a:fillRect/>
          </a:stretch>
        </p:blipFill>
        <p:spPr>
          <a:xfrm>
            <a:off x="2708851" y="1406768"/>
            <a:ext cx="5842846" cy="4892368"/>
          </a:xfrm>
          <a:prstGeom prst="rect">
            <a:avLst/>
          </a:prstGeom>
        </p:spPr>
      </p:pic>
      <p:sp>
        <p:nvSpPr>
          <p:cNvPr id="2" name="Title 1"/>
          <p:cNvSpPr>
            <a:spLocks noGrp="1"/>
          </p:cNvSpPr>
          <p:nvPr>
            <p:ph type="title"/>
          </p:nvPr>
        </p:nvSpPr>
        <p:spPr>
          <a:xfrm>
            <a:off x="210809" y="770948"/>
            <a:ext cx="8495346" cy="1009847"/>
          </a:xfrm>
          <a:solidFill>
            <a:srgbClr val="FEF8F4"/>
          </a:solidFill>
        </p:spPr>
        <p:txBody>
          <a:bodyPr>
            <a:normAutofit fontScale="90000"/>
          </a:bodyPr>
          <a:lstStyle/>
          <a:p>
            <a:r>
              <a:rPr lang="en-GB" dirty="0"/>
              <a:t>Will there ever be robots that really like music?</a:t>
            </a:r>
          </a:p>
        </p:txBody>
      </p:sp>
      <p:pic>
        <p:nvPicPr>
          <p:cNvPr id="8" name="Picture 7"/>
          <p:cNvPicPr>
            <a:picLocks noChangeAspect="1"/>
          </p:cNvPicPr>
          <p:nvPr/>
        </p:nvPicPr>
        <p:blipFill>
          <a:blip r:embed="rId4">
            <a:clrChange>
              <a:clrFrom>
                <a:srgbClr val="FFFFFF"/>
              </a:clrFrom>
              <a:clrTo>
                <a:srgbClr val="FFFFFF">
                  <a:alpha val="0"/>
                </a:srgbClr>
              </a:clrTo>
            </a:clrChange>
          </a:blip>
          <a:stretch>
            <a:fillRect/>
          </a:stretch>
        </p:blipFill>
        <p:spPr>
          <a:xfrm flipH="1">
            <a:off x="1678478" y="1938892"/>
            <a:ext cx="2780004" cy="4574266"/>
          </a:xfrm>
          <a:prstGeom prst="rect">
            <a:avLst/>
          </a:prstGeom>
        </p:spPr>
      </p:pic>
    </p:spTree>
    <p:extLst>
      <p:ext uri="{BB962C8B-B14F-4D97-AF65-F5344CB8AC3E}">
        <p14:creationId xmlns:p14="http://schemas.microsoft.com/office/powerpoint/2010/main" val="2210674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 the NEWS …</a:t>
            </a:r>
          </a:p>
        </p:txBody>
      </p:sp>
      <p:sp>
        <p:nvSpPr>
          <p:cNvPr id="3" name="Content Placeholder 2"/>
          <p:cNvSpPr>
            <a:spLocks noGrp="1"/>
          </p:cNvSpPr>
          <p:nvPr>
            <p:ph idx="1"/>
          </p:nvPr>
        </p:nvSpPr>
        <p:spPr>
          <a:xfrm>
            <a:off x="4128334" y="1825625"/>
            <a:ext cx="4600030" cy="4113357"/>
          </a:xfrm>
        </p:spPr>
        <p:txBody>
          <a:bodyPr>
            <a:normAutofit fontScale="70000" lnSpcReduction="20000"/>
          </a:bodyPr>
          <a:lstStyle/>
          <a:p>
            <a:pPr marL="0" indent="0">
              <a:buNone/>
            </a:pPr>
            <a:r>
              <a:rPr lang="en-GB" b="1" dirty="0"/>
              <a:t>EU to vote on declaring robots to be ‘electronic persons‘</a:t>
            </a:r>
          </a:p>
          <a:p>
            <a:pPr marL="0" indent="0">
              <a:buNone/>
            </a:pPr>
            <a:r>
              <a:rPr lang="en-GB" dirty="0"/>
              <a:t>Resolution to grant robots legal status in order to hold them ‘responsible for acts or omissions’ passed by European Parliament legal affairs committee</a:t>
            </a:r>
          </a:p>
          <a:p>
            <a:endParaRPr lang="en-GB" dirty="0"/>
          </a:p>
        </p:txBody>
      </p:sp>
      <p:pic>
        <p:nvPicPr>
          <p:cNvPr id="5" name="Picture 2" descr="robot-ch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825625"/>
            <a:ext cx="4064834" cy="305081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40622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 the NEWS …</a:t>
            </a:r>
          </a:p>
        </p:txBody>
      </p:sp>
      <p:sp>
        <p:nvSpPr>
          <p:cNvPr id="3" name="Content Placeholder 2"/>
          <p:cNvSpPr>
            <a:spLocks noGrp="1"/>
          </p:cNvSpPr>
          <p:nvPr>
            <p:ph idx="1"/>
          </p:nvPr>
        </p:nvSpPr>
        <p:spPr>
          <a:xfrm>
            <a:off x="4128334" y="1825625"/>
            <a:ext cx="4600030" cy="4113357"/>
          </a:xfrm>
        </p:spPr>
        <p:txBody>
          <a:bodyPr>
            <a:normAutofit fontScale="77500" lnSpcReduction="20000"/>
          </a:bodyPr>
          <a:lstStyle/>
          <a:p>
            <a:pPr marL="0" indent="0">
              <a:buNone/>
            </a:pPr>
            <a:r>
              <a:rPr lang="en-GB" b="1" dirty="0"/>
              <a:t>One quote in the story:</a:t>
            </a:r>
          </a:p>
          <a:p>
            <a:pPr marL="0" indent="0">
              <a:buNone/>
            </a:pPr>
            <a:r>
              <a:rPr lang="en-GB" dirty="0"/>
              <a:t>“The more autonomous robots are, the less they can be considered simple tools in the hands of other actors (such as the manufacturer, the owner, the user, etc.)," </a:t>
            </a:r>
          </a:p>
        </p:txBody>
      </p:sp>
      <p:pic>
        <p:nvPicPr>
          <p:cNvPr id="5" name="Picture 2" descr="robot-ch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825625"/>
            <a:ext cx="4064834" cy="305081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49032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Big question </a:t>
            </a:r>
          </a:p>
        </p:txBody>
      </p:sp>
      <p:sp>
        <p:nvSpPr>
          <p:cNvPr id="3" name="Content Placeholder 2"/>
          <p:cNvSpPr>
            <a:spLocks noGrp="1"/>
          </p:cNvSpPr>
          <p:nvPr>
            <p:ph idx="1"/>
          </p:nvPr>
        </p:nvSpPr>
        <p:spPr/>
        <p:txBody>
          <a:bodyPr/>
          <a:lstStyle/>
          <a:p>
            <a:r>
              <a:rPr lang="en-GB" dirty="0"/>
              <a:t>Can an artificial, invented entity one day achieve personhood? </a:t>
            </a:r>
          </a:p>
          <a:p>
            <a:r>
              <a:rPr lang="en-GB" dirty="0"/>
              <a:t>Why or why not?</a:t>
            </a:r>
          </a:p>
        </p:txBody>
      </p:sp>
    </p:spTree>
    <p:extLst>
      <p:ext uri="{BB962C8B-B14F-4D97-AF65-F5344CB8AC3E}">
        <p14:creationId xmlns:p14="http://schemas.microsoft.com/office/powerpoint/2010/main" val="2789648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criteria for ‘being a person’</a:t>
            </a:r>
          </a:p>
        </p:txBody>
      </p:sp>
      <p:sp>
        <p:nvSpPr>
          <p:cNvPr id="3" name="Content Placeholder 2"/>
          <p:cNvSpPr>
            <a:spLocks noGrp="1"/>
          </p:cNvSpPr>
          <p:nvPr>
            <p:ph idx="1"/>
          </p:nvPr>
        </p:nvSpPr>
        <p:spPr/>
        <p:txBody>
          <a:bodyPr>
            <a:normAutofit/>
          </a:bodyPr>
          <a:lstStyle/>
          <a:p>
            <a:r>
              <a:rPr lang="en-GB" dirty="0"/>
              <a:t>Is it what you are (biology)</a:t>
            </a:r>
          </a:p>
          <a:p>
            <a:r>
              <a:rPr lang="en-GB" dirty="0"/>
              <a:t>Is it what you can do (functional)</a:t>
            </a:r>
          </a:p>
          <a:p>
            <a:r>
              <a:rPr lang="en-GB" dirty="0"/>
              <a:t>Is it what you have – and where you fit in (relational)</a:t>
            </a:r>
          </a:p>
          <a:p>
            <a:r>
              <a:rPr lang="en-GB" dirty="0"/>
              <a:t>Is it what you feel and what you care about (inner life)</a:t>
            </a:r>
          </a:p>
        </p:txBody>
      </p:sp>
    </p:spTree>
    <p:extLst>
      <p:ext uri="{BB962C8B-B14F-4D97-AF65-F5344CB8AC3E}">
        <p14:creationId xmlns:p14="http://schemas.microsoft.com/office/powerpoint/2010/main" val="2764848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Can we make a robot like a person?</a:t>
            </a:r>
          </a:p>
        </p:txBody>
      </p:sp>
      <p:sp>
        <p:nvSpPr>
          <p:cNvPr id="3" name="Content Placeholder 2"/>
          <p:cNvSpPr>
            <a:spLocks noGrp="1"/>
          </p:cNvSpPr>
          <p:nvPr>
            <p:ph idx="1"/>
          </p:nvPr>
        </p:nvSpPr>
        <p:spPr/>
        <p:txBody>
          <a:bodyPr>
            <a:normAutofit/>
          </a:bodyPr>
          <a:lstStyle/>
          <a:p>
            <a:r>
              <a:rPr lang="en-GB" dirty="0"/>
              <a:t>Can we build it to look like us?</a:t>
            </a:r>
          </a:p>
          <a:p>
            <a:r>
              <a:rPr lang="en-GB" dirty="0"/>
              <a:t>Can it be programmed to do many of the things we do?</a:t>
            </a:r>
          </a:p>
          <a:p>
            <a:r>
              <a:rPr lang="en-GB" dirty="0"/>
              <a:t>Can it have relationships?</a:t>
            </a:r>
          </a:p>
          <a:p>
            <a:r>
              <a:rPr lang="en-GB" dirty="0"/>
              <a:t>Can it have an inner life?</a:t>
            </a:r>
          </a:p>
        </p:txBody>
      </p:sp>
    </p:spTree>
    <p:extLst>
      <p:ext uri="{BB962C8B-B14F-4D97-AF65-F5344CB8AC3E}">
        <p14:creationId xmlns:p14="http://schemas.microsoft.com/office/powerpoint/2010/main" val="1221011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advancing robot</a:t>
            </a:r>
          </a:p>
        </p:txBody>
      </p:sp>
      <p:sp>
        <p:nvSpPr>
          <p:cNvPr id="3" name="Content Placeholder 2"/>
          <p:cNvSpPr>
            <a:spLocks noGrp="1"/>
          </p:cNvSpPr>
          <p:nvPr>
            <p:ph idx="1"/>
          </p:nvPr>
        </p:nvSpPr>
        <p:spPr/>
        <p:txBody>
          <a:bodyPr>
            <a:normAutofit fontScale="92500"/>
          </a:bodyPr>
          <a:lstStyle/>
          <a:p>
            <a:r>
              <a:rPr lang="en-GB" dirty="0"/>
              <a:t>Even now robots are being made that look like humans.</a:t>
            </a:r>
          </a:p>
          <a:p>
            <a:r>
              <a:rPr lang="en-GB" dirty="0"/>
              <a:t>Soon, it might be possible to make robots that act like humans.</a:t>
            </a:r>
          </a:p>
          <a:p>
            <a:r>
              <a:rPr lang="en-GB" dirty="0"/>
              <a:t>How do we make sure we were not taken in?</a:t>
            </a:r>
          </a:p>
        </p:txBody>
      </p:sp>
    </p:spTree>
    <p:extLst>
      <p:ext uri="{BB962C8B-B14F-4D97-AF65-F5344CB8AC3E}">
        <p14:creationId xmlns:p14="http://schemas.microsoft.com/office/powerpoint/2010/main" val="2601786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308" y="1072175"/>
            <a:ext cx="5617375" cy="2135720"/>
          </a:xfrm>
        </p:spPr>
        <p:txBody>
          <a:bodyPr>
            <a:normAutofit fontScale="90000"/>
          </a:bodyPr>
          <a:lstStyle/>
          <a:p>
            <a:r>
              <a:rPr lang="en-GB" dirty="0"/>
              <a:t>ACTIVITY :</a:t>
            </a:r>
            <a:br>
              <a:rPr lang="en-GB" dirty="0"/>
            </a:br>
            <a:r>
              <a:rPr lang="en-GB" dirty="0"/>
              <a:t>Can we tell the people from the robots?</a:t>
            </a:r>
          </a:p>
        </p:txBody>
      </p:sp>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3132943" y="3466908"/>
            <a:ext cx="2792699" cy="1959531"/>
          </a:xfrm>
          <a:prstGeom prst="rect">
            <a:avLst/>
          </a:prstGeom>
        </p:spPr>
      </p:pic>
      <p:pic>
        <p:nvPicPr>
          <p:cNvPr id="4" name="Picture 3"/>
          <p:cNvPicPr>
            <a:picLocks noChangeAspect="1"/>
          </p:cNvPicPr>
          <p:nvPr/>
        </p:nvPicPr>
        <p:blipFill>
          <a:blip r:embed="rId4"/>
          <a:stretch>
            <a:fillRect/>
          </a:stretch>
        </p:blipFill>
        <p:spPr>
          <a:xfrm>
            <a:off x="139147" y="3207895"/>
            <a:ext cx="2899254" cy="1761297"/>
          </a:xfrm>
          <a:prstGeom prst="rect">
            <a:avLst/>
          </a:prstGeom>
        </p:spPr>
      </p:pic>
      <p:pic>
        <p:nvPicPr>
          <p:cNvPr id="5" name="Picture 4"/>
          <p:cNvPicPr>
            <a:picLocks noChangeAspect="1"/>
          </p:cNvPicPr>
          <p:nvPr/>
        </p:nvPicPr>
        <p:blipFill>
          <a:blip r:embed="rId5"/>
          <a:stretch>
            <a:fillRect/>
          </a:stretch>
        </p:blipFill>
        <p:spPr>
          <a:xfrm>
            <a:off x="6164181" y="4156175"/>
            <a:ext cx="2834045" cy="1626034"/>
          </a:xfrm>
          <a:prstGeom prst="rect">
            <a:avLst/>
          </a:prstGeom>
        </p:spPr>
      </p:pic>
    </p:spTree>
    <p:extLst>
      <p:ext uri="{BB962C8B-B14F-4D97-AF65-F5344CB8AC3E}">
        <p14:creationId xmlns:p14="http://schemas.microsoft.com/office/powerpoint/2010/main" val="186690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98483" y="1403918"/>
            <a:ext cx="7110524" cy="4113213"/>
          </a:xfrm>
        </p:spPr>
      </p:pic>
      <p:sp>
        <p:nvSpPr>
          <p:cNvPr id="2" name="Title 1"/>
          <p:cNvSpPr>
            <a:spLocks noGrp="1"/>
          </p:cNvSpPr>
          <p:nvPr>
            <p:ph type="title"/>
          </p:nvPr>
        </p:nvSpPr>
        <p:spPr/>
        <p:txBody>
          <a:bodyPr/>
          <a:lstStyle/>
          <a:p>
            <a:r>
              <a:rPr lang="en-GB" dirty="0"/>
              <a:t>Turing Test</a:t>
            </a:r>
          </a:p>
        </p:txBody>
      </p:sp>
      <p:sp>
        <p:nvSpPr>
          <p:cNvPr id="5" name="TextBox 4"/>
          <p:cNvSpPr txBox="1"/>
          <p:nvPr/>
        </p:nvSpPr>
        <p:spPr>
          <a:xfrm>
            <a:off x="998483" y="5517131"/>
            <a:ext cx="7524390" cy="646331"/>
          </a:xfrm>
          <a:prstGeom prst="rect">
            <a:avLst/>
          </a:prstGeom>
          <a:noFill/>
        </p:spPr>
        <p:txBody>
          <a:bodyPr wrap="square" rtlCol="0">
            <a:spAutoFit/>
          </a:bodyPr>
          <a:lstStyle/>
          <a:p>
            <a:r>
              <a:rPr lang="en-GB" dirty="0"/>
              <a:t>Alan Turing said we can never know for sure but we can look for signs of consciousness and we could see whether we can tell a robot from a person</a:t>
            </a:r>
          </a:p>
        </p:txBody>
      </p:sp>
    </p:spTree>
    <p:extLst>
      <p:ext uri="{BB962C8B-B14F-4D97-AF65-F5344CB8AC3E}">
        <p14:creationId xmlns:p14="http://schemas.microsoft.com/office/powerpoint/2010/main" val="1455126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328" y="2436280"/>
            <a:ext cx="4017516" cy="2360572"/>
          </a:xfrm>
        </p:spPr>
        <p:txBody>
          <a:bodyPr>
            <a:normAutofit fontScale="90000"/>
          </a:bodyPr>
          <a:lstStyle/>
          <a:p>
            <a:r>
              <a:rPr lang="en-GB" dirty="0"/>
              <a:t>Ok … so if “being a person” is more than just “appearing to be like a person” then what does that entail in practice?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2278" y="1390526"/>
            <a:ext cx="3497455" cy="4452079"/>
          </a:xfrm>
          <a:prstGeom prst="rect">
            <a:avLst/>
          </a:prstGeom>
        </p:spPr>
      </p:pic>
    </p:spTree>
    <p:extLst>
      <p:ext uri="{BB962C8B-B14F-4D97-AF65-F5344CB8AC3E}">
        <p14:creationId xmlns:p14="http://schemas.microsoft.com/office/powerpoint/2010/main" val="3956598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8746"/>
            <a:ext cx="6252155" cy="461665"/>
          </a:xfrm>
        </p:spPr>
        <p:txBody>
          <a:bodyPr>
            <a:normAutofit fontScale="90000"/>
          </a:bodyPr>
          <a:lstStyle/>
          <a:p>
            <a:r>
              <a:rPr lang="en-GB" dirty="0"/>
              <a:t>ACTIVITY:</a:t>
            </a:r>
            <a:br>
              <a:rPr lang="en-GB" dirty="0"/>
            </a:br>
            <a:r>
              <a:rPr lang="en-GB" dirty="0"/>
              <a:t>Discipline Wheel</a:t>
            </a:r>
          </a:p>
        </p:txBody>
      </p:sp>
      <p:sp>
        <p:nvSpPr>
          <p:cNvPr id="4" name="Slide Number Placeholder 3"/>
          <p:cNvSpPr>
            <a:spLocks noGrp="1"/>
          </p:cNvSpPr>
          <p:nvPr>
            <p:ph type="sldNum" sz="quarter" idx="10"/>
          </p:nvPr>
        </p:nvSpPr>
        <p:spPr>
          <a:xfrm>
            <a:off x="7475158" y="6060278"/>
            <a:ext cx="820432" cy="384572"/>
          </a:xfrm>
        </p:spPr>
        <p:txBody>
          <a:bodyPr/>
          <a:lstStyle/>
          <a:p>
            <a:fld id="{DCF6A46F-80AB-49F3-8C7E-9717ED945456}" type="slidenum">
              <a:rPr lang="en-GB" altLang="en-US" smtClean="0"/>
              <a:pPr/>
              <a:t>19</a:t>
            </a:fld>
            <a:endParaRPr lang="en-GB" altLang="en-US"/>
          </a:p>
        </p:txBody>
      </p:sp>
      <p:graphicFrame>
        <p:nvGraphicFramePr>
          <p:cNvPr id="6" name="Diagram 5"/>
          <p:cNvGraphicFramePr/>
          <p:nvPr>
            <p:extLst>
              <p:ext uri="{D42A27DB-BD31-4B8C-83A1-F6EECF244321}">
                <p14:modId xmlns:p14="http://schemas.microsoft.com/office/powerpoint/2010/main" val="503263980"/>
              </p:ext>
            </p:extLst>
          </p:nvPr>
        </p:nvGraphicFramePr>
        <p:xfrm>
          <a:off x="899592" y="1412776"/>
          <a:ext cx="7371140"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p:cNvSpPr/>
          <p:nvPr/>
        </p:nvSpPr>
        <p:spPr>
          <a:xfrm>
            <a:off x="2938653" y="2266806"/>
            <a:ext cx="3137843" cy="3332500"/>
          </a:xfrm>
          <a:prstGeom prst="ellipse">
            <a:avLst/>
          </a:prstGeom>
          <a:solidFill>
            <a:schemeClr val="bg1"/>
          </a:solidFill>
          <a:ln w="38100">
            <a:solidFill>
              <a:schemeClr val="accent1"/>
            </a:solidFill>
          </a:ln>
        </p:spPr>
        <p:txBody>
          <a:bodyPr wrap="square" rtlCol="0" anchor="ctr">
            <a:spAutoFit/>
          </a:bodyPr>
          <a:lstStyle/>
          <a:p>
            <a:pPr algn="ctr"/>
            <a:endParaRPr lang="en-GB" dirty="0">
              <a:solidFill>
                <a:schemeClr val="tx2"/>
              </a:solidFill>
              <a:latin typeface="+mn-lt"/>
            </a:endParaRPr>
          </a:p>
          <a:p>
            <a:pPr algn="ctr"/>
            <a:r>
              <a:rPr lang="en-GB" sz="2800" dirty="0">
                <a:solidFill>
                  <a:schemeClr val="tx2"/>
                </a:solidFill>
                <a:latin typeface="+mn-lt"/>
              </a:rPr>
              <a:t>WHAT DOES BEING A PERSON MEAN?</a:t>
            </a:r>
          </a:p>
          <a:p>
            <a:pPr algn="ctr"/>
            <a:endParaRPr lang="en-GB" dirty="0">
              <a:solidFill>
                <a:schemeClr val="tx2"/>
              </a:solidFill>
              <a:latin typeface="+mn-lt"/>
            </a:endParaRPr>
          </a:p>
        </p:txBody>
      </p:sp>
    </p:spTree>
    <p:extLst>
      <p:ext uri="{BB962C8B-B14F-4D97-AF65-F5344CB8AC3E}">
        <p14:creationId xmlns:p14="http://schemas.microsoft.com/office/powerpoint/2010/main" val="2986071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 so far</a:t>
            </a:r>
          </a:p>
        </p:txBody>
      </p:sp>
      <p:sp>
        <p:nvSpPr>
          <p:cNvPr id="3" name="Content Placeholder 2"/>
          <p:cNvSpPr>
            <a:spLocks noGrp="1"/>
          </p:cNvSpPr>
          <p:nvPr>
            <p:ph idx="1"/>
          </p:nvPr>
        </p:nvSpPr>
        <p:spPr/>
        <p:txBody>
          <a:bodyPr>
            <a:normAutofit fontScale="85000" lnSpcReduction="10000"/>
          </a:bodyPr>
          <a:lstStyle/>
          <a:p>
            <a:r>
              <a:rPr lang="en-GB" dirty="0"/>
              <a:t>So we’ve seen we can invent something that appears to be human and we need to be careful not to be fooled.</a:t>
            </a:r>
          </a:p>
          <a:p>
            <a:r>
              <a:rPr lang="en-GB" dirty="0"/>
              <a:t>These are invented devices to achieve particular functions – and this isn’t how a human came about. So let’s revisit – what does it mean to be a human?</a:t>
            </a:r>
          </a:p>
        </p:txBody>
      </p:sp>
    </p:spTree>
    <p:extLst>
      <p:ext uri="{BB962C8B-B14F-4D97-AF65-F5344CB8AC3E}">
        <p14:creationId xmlns:p14="http://schemas.microsoft.com/office/powerpoint/2010/main" val="1220358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Finally …</a:t>
            </a:r>
          </a:p>
        </p:txBody>
      </p:sp>
      <p:sp>
        <p:nvSpPr>
          <p:cNvPr id="3" name="Content Placeholder 2"/>
          <p:cNvSpPr>
            <a:spLocks noGrp="1"/>
          </p:cNvSpPr>
          <p:nvPr>
            <p:ph idx="1"/>
          </p:nvPr>
        </p:nvSpPr>
        <p:spPr/>
        <p:txBody>
          <a:bodyPr>
            <a:normAutofit lnSpcReduction="10000"/>
          </a:bodyPr>
          <a:lstStyle/>
          <a:p>
            <a:r>
              <a:rPr lang="en-GB" dirty="0"/>
              <a:t>So we’ve seen that being human is far more than being a functional device – so maybe robots can or cannot become persons – but the more present risk is we fool ourselves too early by overly simple tests.</a:t>
            </a:r>
          </a:p>
        </p:txBody>
      </p:sp>
    </p:spTree>
    <p:extLst>
      <p:ext uri="{BB962C8B-B14F-4D97-AF65-F5344CB8AC3E}">
        <p14:creationId xmlns:p14="http://schemas.microsoft.com/office/powerpoint/2010/main" val="3335354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141" y="2286378"/>
            <a:ext cx="7161361" cy="933309"/>
          </a:xfrm>
        </p:spPr>
        <p:txBody>
          <a:bodyPr>
            <a:normAutofit fontScale="90000"/>
          </a:bodyPr>
          <a:lstStyle/>
          <a:p>
            <a:r>
              <a:rPr lang="en-GB" dirty="0"/>
              <a:t>What have we learnt –</a:t>
            </a:r>
            <a:br>
              <a:rPr lang="en-GB" dirty="0"/>
            </a:br>
            <a:r>
              <a:rPr lang="en-GB" dirty="0"/>
              <a:t>WATCH OUT FOR HYPE</a:t>
            </a:r>
          </a:p>
        </p:txBody>
      </p:sp>
    </p:spTree>
    <p:extLst>
      <p:ext uri="{BB962C8B-B14F-4D97-AF65-F5344CB8AC3E}">
        <p14:creationId xmlns:p14="http://schemas.microsoft.com/office/powerpoint/2010/main" val="3051114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800" y="609600"/>
            <a:ext cx="8179648" cy="1019200"/>
          </a:xfrm>
        </p:spPr>
        <p:txBody>
          <a:bodyPr>
            <a:normAutofit/>
          </a:bodyPr>
          <a:lstStyle/>
          <a:p>
            <a:r>
              <a:rPr lang="en-GB" sz="3200" dirty="0"/>
              <a:t>BBC report: </a:t>
            </a:r>
            <a:br>
              <a:rPr lang="en-GB" sz="3200" dirty="0"/>
            </a:br>
            <a:r>
              <a:rPr lang="en-GB" sz="3200" dirty="0"/>
              <a:t>Robot learns to recognise itself in mirror</a:t>
            </a:r>
          </a:p>
        </p:txBody>
      </p:sp>
      <p:sp>
        <p:nvSpPr>
          <p:cNvPr id="3" name="Content Placeholder 2"/>
          <p:cNvSpPr>
            <a:spLocks noGrp="1"/>
          </p:cNvSpPr>
          <p:nvPr>
            <p:ph idx="1"/>
          </p:nvPr>
        </p:nvSpPr>
        <p:spPr>
          <a:xfrm>
            <a:off x="424799" y="1772815"/>
            <a:ext cx="3873147" cy="4286239"/>
          </a:xfrm>
        </p:spPr>
        <p:txBody>
          <a:bodyPr>
            <a:normAutofit fontScale="47500" lnSpcReduction="20000"/>
          </a:bodyPr>
          <a:lstStyle/>
          <a:p>
            <a:pPr marL="0" indent="0">
              <a:buNone/>
            </a:pPr>
            <a:r>
              <a:rPr lang="en-GB" dirty="0"/>
              <a:t>A robot named Nico could soon pass a landmark test - recognising itself in a mirror.</a:t>
            </a:r>
          </a:p>
          <a:p>
            <a:pPr marL="0" indent="0">
              <a:buNone/>
            </a:pPr>
            <a:r>
              <a:rPr lang="en-GB" dirty="0"/>
              <a:t>Such self-awareness would represent a step towards the ultimate goal of thinking robots.</a:t>
            </a:r>
          </a:p>
          <a:p>
            <a:pPr marL="0" indent="0">
              <a:buNone/>
            </a:pPr>
            <a:r>
              <a:rPr lang="en-GB" dirty="0"/>
              <a:t>To date, only a few non-human species pass these tests, including some primates, elephants and dolphins. Human babies are unable to pass the test until they are 18 months old.</a:t>
            </a:r>
          </a:p>
          <a:p>
            <a:pPr marL="0" indent="0">
              <a:buNone/>
            </a:pPr>
            <a:r>
              <a:rPr lang="en-GB" dirty="0"/>
              <a:t>http://www.bbc.co.uk/news/technology-19354994</a:t>
            </a:r>
          </a:p>
          <a:p>
            <a:endParaRPr lang="en-GB" dirty="0"/>
          </a:p>
        </p:txBody>
      </p:sp>
      <p:sp>
        <p:nvSpPr>
          <p:cNvPr id="4" name="Slide Number Placeholder 3"/>
          <p:cNvSpPr>
            <a:spLocks noGrp="1"/>
          </p:cNvSpPr>
          <p:nvPr>
            <p:ph type="sldNum" sz="quarter" idx="10"/>
          </p:nvPr>
        </p:nvSpPr>
        <p:spPr/>
        <p:txBody>
          <a:bodyPr/>
          <a:lstStyle/>
          <a:p>
            <a:fld id="{DCF6A46F-80AB-49F3-8C7E-9717ED945456}" type="slidenum">
              <a:rPr lang="en-GB" altLang="en-US" smtClean="0"/>
              <a:pPr/>
              <a:t>23</a:t>
            </a:fld>
            <a:endParaRPr lang="en-GB" altLang="en-US"/>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9885" t="634" r="10365" b="6625"/>
          <a:stretch/>
        </p:blipFill>
        <p:spPr>
          <a:xfrm>
            <a:off x="5489213" y="1628800"/>
            <a:ext cx="2965240" cy="5235787"/>
          </a:xfrm>
          <a:prstGeom prst="rect">
            <a:avLst/>
          </a:prstGeom>
        </p:spPr>
      </p:pic>
    </p:spTree>
    <p:extLst>
      <p:ext uri="{BB962C8B-B14F-4D97-AF65-F5344CB8AC3E}">
        <p14:creationId xmlns:p14="http://schemas.microsoft.com/office/powerpoint/2010/main" val="2456248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Getting political: Who decides?</a:t>
            </a:r>
          </a:p>
        </p:txBody>
      </p:sp>
      <p:sp>
        <p:nvSpPr>
          <p:cNvPr id="3" name="Content Placeholder 2"/>
          <p:cNvSpPr>
            <a:spLocks noGrp="1"/>
          </p:cNvSpPr>
          <p:nvPr>
            <p:ph idx="1"/>
          </p:nvPr>
        </p:nvSpPr>
        <p:spPr/>
        <p:txBody>
          <a:bodyPr>
            <a:normAutofit fontScale="85000" lnSpcReduction="10000"/>
          </a:bodyPr>
          <a:lstStyle/>
          <a:p>
            <a:r>
              <a:rPr lang="en-GB" dirty="0"/>
              <a:t>Who does and should decide whether it is appropriate to give a robot a humanlike label?</a:t>
            </a:r>
          </a:p>
          <a:p>
            <a:r>
              <a:rPr lang="en-GB" dirty="0"/>
              <a:t>Who does and should decide whether your phone is ‘smart’ or whether a program is ‘intelligent’ or whether a robot has a ‘moral sense’ … you or the manufacturer or … what would you like?</a:t>
            </a:r>
          </a:p>
        </p:txBody>
      </p:sp>
    </p:spTree>
    <p:extLst>
      <p:ext uri="{BB962C8B-B14F-4D97-AF65-F5344CB8AC3E}">
        <p14:creationId xmlns:p14="http://schemas.microsoft.com/office/powerpoint/2010/main" val="4205105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5719535" y="2653990"/>
            <a:ext cx="3098037" cy="3267308"/>
          </a:xfrm>
          <a:prstGeom prst="rect">
            <a:avLst/>
          </a:prstGeom>
        </p:spPr>
      </p:pic>
      <p:sp>
        <p:nvSpPr>
          <p:cNvPr id="2" name="Title 1"/>
          <p:cNvSpPr>
            <a:spLocks noGrp="1"/>
          </p:cNvSpPr>
          <p:nvPr>
            <p:ph type="title"/>
          </p:nvPr>
        </p:nvSpPr>
        <p:spPr/>
        <p:txBody>
          <a:bodyPr/>
          <a:lstStyle/>
          <a:p>
            <a:r>
              <a:rPr lang="en-GB" dirty="0"/>
              <a:t>Post </a:t>
            </a:r>
            <a:r>
              <a:rPr lang="en-GB"/>
              <a:t>session activity</a:t>
            </a:r>
            <a:endParaRPr lang="en-GB" dirty="0"/>
          </a:p>
        </p:txBody>
      </p:sp>
      <p:sp>
        <p:nvSpPr>
          <p:cNvPr id="3" name="Content Placeholder 2"/>
          <p:cNvSpPr>
            <a:spLocks noGrp="1"/>
          </p:cNvSpPr>
          <p:nvPr>
            <p:ph idx="1"/>
          </p:nvPr>
        </p:nvSpPr>
        <p:spPr>
          <a:xfrm>
            <a:off x="378691" y="1825625"/>
            <a:ext cx="5553758" cy="4422775"/>
          </a:xfrm>
        </p:spPr>
        <p:txBody>
          <a:bodyPr>
            <a:normAutofit fontScale="70000" lnSpcReduction="20000"/>
          </a:bodyPr>
          <a:lstStyle/>
          <a:p>
            <a:r>
              <a:rPr lang="en-GB" dirty="0"/>
              <a:t>Would a robot ever be a better judge of character than a person? </a:t>
            </a:r>
          </a:p>
          <a:p>
            <a:r>
              <a:rPr lang="en-GB" dirty="0"/>
              <a:t>How might engineers address this question? How might they create a solution?</a:t>
            </a:r>
          </a:p>
          <a:p>
            <a:r>
              <a:rPr lang="en-GB" dirty="0"/>
              <a:t>How would scholars in other disciplines including theologians advise them – what might they say about the solution?</a:t>
            </a:r>
          </a:p>
          <a:p>
            <a:endParaRPr lang="en-GB" dirty="0"/>
          </a:p>
        </p:txBody>
      </p:sp>
    </p:spTree>
    <p:extLst>
      <p:ext uri="{BB962C8B-B14F-4D97-AF65-F5344CB8AC3E}">
        <p14:creationId xmlns:p14="http://schemas.microsoft.com/office/powerpoint/2010/main" val="3730965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8799</TotalTime>
  <Words>3353</Words>
  <Application>Microsoft Office PowerPoint</Application>
  <PresentationFormat>On-screen Show (4:3)</PresentationFormat>
  <Paragraphs>230</Paragraphs>
  <Slides>25</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Arial Black</vt:lpstr>
      <vt:lpstr>Calibri</vt:lpstr>
      <vt:lpstr>Times New Roman</vt:lpstr>
      <vt:lpstr>Office Theme</vt:lpstr>
      <vt:lpstr>Robot or electronic person?</vt:lpstr>
      <vt:lpstr>What is an ‘anthrobot’?</vt:lpstr>
      <vt:lpstr> Robot or electronic person? </vt:lpstr>
      <vt:lpstr>Some modern robots</vt:lpstr>
      <vt:lpstr>What is a robot?</vt:lpstr>
      <vt:lpstr>What are robots good at?</vt:lpstr>
      <vt:lpstr>What kinds of things can robots do?</vt:lpstr>
      <vt:lpstr>What about the future: Will there ever be robots that can play music?</vt:lpstr>
      <vt:lpstr>Will there ever be robots that really like music?</vt:lpstr>
      <vt:lpstr>In the NEWS …</vt:lpstr>
      <vt:lpstr>In the NEWS …</vt:lpstr>
      <vt:lpstr>Big question </vt:lpstr>
      <vt:lpstr>What criteria for ‘being a person’</vt:lpstr>
      <vt:lpstr>Can we make a robot like a person?</vt:lpstr>
      <vt:lpstr>The advancing robot</vt:lpstr>
      <vt:lpstr>ACTIVITY : Can we tell the people from the robots?</vt:lpstr>
      <vt:lpstr>Turing Test</vt:lpstr>
      <vt:lpstr>Ok … so if “being a person” is more than just “appearing to be like a person” then what does that entail in practice?</vt:lpstr>
      <vt:lpstr>ACTIVITY: Discipline Wheel</vt:lpstr>
      <vt:lpstr>Summary so far</vt:lpstr>
      <vt:lpstr>Finally …</vt:lpstr>
      <vt:lpstr>What have we learnt – WATCH OUT FOR HYPE</vt:lpstr>
      <vt:lpstr>BBC report:  Robot learns to recognise itself in mirror</vt:lpstr>
      <vt:lpstr>Getting political: Who decides?</vt:lpstr>
      <vt:lpstr>Post session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Berry Billingsley</dc:creator>
  <cp:lastModifiedBy>Jen</cp:lastModifiedBy>
  <cp:revision>107</cp:revision>
  <dcterms:created xsi:type="dcterms:W3CDTF">2016-09-09T20:34:44Z</dcterms:created>
  <dcterms:modified xsi:type="dcterms:W3CDTF">2017-05-04T16:43:23Z</dcterms:modified>
</cp:coreProperties>
</file>